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3" r:id="rId1"/>
  </p:sldMasterIdLst>
  <p:notesMasterIdLst>
    <p:notesMasterId r:id="rId21"/>
  </p:notesMasterIdLst>
  <p:sldIdLst>
    <p:sldId id="256" r:id="rId2"/>
    <p:sldId id="553" r:id="rId3"/>
    <p:sldId id="554" r:id="rId4"/>
    <p:sldId id="556" r:id="rId5"/>
    <p:sldId id="557" r:id="rId6"/>
    <p:sldId id="558" r:id="rId7"/>
    <p:sldId id="559" r:id="rId8"/>
    <p:sldId id="560" r:id="rId9"/>
    <p:sldId id="561" r:id="rId10"/>
    <p:sldId id="562" r:id="rId11"/>
    <p:sldId id="563" r:id="rId12"/>
    <p:sldId id="564" r:id="rId13"/>
    <p:sldId id="565" r:id="rId14"/>
    <p:sldId id="566" r:id="rId15"/>
    <p:sldId id="567" r:id="rId16"/>
    <p:sldId id="568" r:id="rId17"/>
    <p:sldId id="569" r:id="rId18"/>
    <p:sldId id="570" r:id="rId19"/>
    <p:sldId id="571" r:id="rId20"/>
  </p:sldIdLst>
  <p:sldSz cx="9144000" cy="6858000" type="screen4x3"/>
  <p:notesSz cx="6858000" cy="9144000"/>
  <p:defaultTextStyle>
    <a:defPPr>
      <a:defRPr lang="cs-CZ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5050"/>
    <a:srgbClr val="FF6600"/>
    <a:srgbClr val="F1A60F"/>
    <a:srgbClr val="DF602D"/>
    <a:srgbClr val="DE2E2E"/>
    <a:srgbClr val="FF0000"/>
    <a:srgbClr val="6775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řední styl 2 – zvýraznění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Střední styl 2 – zvýraznění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82" d="100"/>
          <a:sy n="82" d="100"/>
        </p:scale>
        <p:origin x="-150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2458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22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noProof="0" smtClean="0"/>
              <a:t>Klepnutím lze upravit styly předlohy textu.</a:t>
            </a:r>
          </a:p>
          <a:p>
            <a:pPr lvl="1"/>
            <a:r>
              <a:rPr lang="cs-CZ" noProof="0" smtClean="0"/>
              <a:t>Druhá úroveň</a:t>
            </a:r>
          </a:p>
          <a:p>
            <a:pPr lvl="2"/>
            <a:r>
              <a:rPr lang="cs-CZ" noProof="0" smtClean="0"/>
              <a:t>Třetí úroveň</a:t>
            </a:r>
          </a:p>
          <a:p>
            <a:pPr lvl="3"/>
            <a:r>
              <a:rPr lang="cs-CZ" noProof="0" smtClean="0"/>
              <a:t>Čtvrtá úroveň</a:t>
            </a:r>
          </a:p>
          <a:p>
            <a:pPr lvl="4"/>
            <a:r>
              <a:rPr lang="cs-CZ" noProof="0" smtClean="0"/>
              <a:t>Pátá úroveň</a:t>
            </a:r>
          </a:p>
        </p:txBody>
      </p:sp>
      <p:sp>
        <p:nvSpPr>
          <p:cNvPr id="922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922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6F4E5D35-4E42-419E-AD3C-53338384C6F4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7247873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CAC22BE-C237-49E6-8098-C33A48402A3F}" type="slidenum">
              <a:rPr lang="cs-CZ" smtClean="0"/>
              <a:pPr/>
              <a:t>1</a:t>
            </a:fld>
            <a:endParaRPr lang="cs-CZ" smtClean="0"/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cs-CZ" dirty="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53FE357-1302-4759-B5EB-0E597CC8A5BC}" type="slidenum">
              <a:rPr lang="cs-CZ" smtClean="0"/>
              <a:pPr/>
              <a:t>2</a:t>
            </a:fld>
            <a:endParaRPr lang="cs-CZ" smtClean="0"/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9513" y="708025"/>
            <a:ext cx="4532312" cy="3398838"/>
          </a:xfrm>
          <a:ln/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27100" y="4319588"/>
            <a:ext cx="5027613" cy="4105275"/>
          </a:xfrm>
          <a:noFill/>
          <a:ln/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0E0FC7C-3066-4829-9211-10034E5B4755}" type="slidenum">
              <a:rPr lang="cs-CZ" smtClean="0"/>
              <a:pPr/>
              <a:t>3</a:t>
            </a:fld>
            <a:endParaRPr lang="cs-CZ" smtClean="0"/>
          </a:p>
        </p:txBody>
      </p:sp>
      <p:sp>
        <p:nvSpPr>
          <p:cNvPr id="62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9513" y="708025"/>
            <a:ext cx="4532312" cy="3398838"/>
          </a:xfrm>
          <a:ln/>
        </p:spPr>
      </p:sp>
      <p:sp>
        <p:nvSpPr>
          <p:cNvPr id="6246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27100" y="4319588"/>
            <a:ext cx="5027613" cy="4105275"/>
          </a:xfrm>
          <a:noFill/>
          <a:ln/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6395F74-12D7-47A1-8680-53D4F9F5C68C}" type="slidenum">
              <a:rPr lang="cs-CZ" smtClean="0"/>
              <a:pPr/>
              <a:t>4</a:t>
            </a:fld>
            <a:endParaRPr lang="cs-CZ" smtClean="0"/>
          </a:p>
        </p:txBody>
      </p:sp>
      <p:sp>
        <p:nvSpPr>
          <p:cNvPr id="64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9513" y="708025"/>
            <a:ext cx="4532312" cy="3398838"/>
          </a:xfrm>
          <a:ln/>
        </p:spPr>
      </p:sp>
      <p:sp>
        <p:nvSpPr>
          <p:cNvPr id="6451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27100" y="4319588"/>
            <a:ext cx="5027613" cy="4105275"/>
          </a:xfrm>
          <a:noFill/>
          <a:ln/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2E877D4-A2CA-40CE-AB2E-37EEB3D4B5E3}" type="slidenum">
              <a:rPr lang="cs-CZ" smtClean="0"/>
              <a:pPr/>
              <a:t>5</a:t>
            </a:fld>
            <a:endParaRPr lang="cs-CZ" smtClean="0"/>
          </a:p>
        </p:txBody>
      </p:sp>
      <p:sp>
        <p:nvSpPr>
          <p:cNvPr id="68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560E230-1A77-41ED-97F3-D728F87B485A}" type="slidenum">
              <a:rPr lang="cs-CZ" smtClean="0"/>
              <a:pPr/>
              <a:t>6</a:t>
            </a:fld>
            <a:endParaRPr lang="cs-CZ" smtClean="0"/>
          </a:p>
        </p:txBody>
      </p:sp>
      <p:sp>
        <p:nvSpPr>
          <p:cNvPr id="696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1659029-4C61-4142-9419-B3A5B9F8D261}" type="slidenum">
              <a:rPr lang="cs-CZ" smtClean="0"/>
              <a:pPr/>
              <a:t>7</a:t>
            </a:fld>
            <a:endParaRPr lang="cs-CZ" smtClean="0"/>
          </a:p>
        </p:txBody>
      </p:sp>
      <p:sp>
        <p:nvSpPr>
          <p:cNvPr id="706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6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183F66C-4341-49BD-A38B-B2432C794023}" type="slidenum">
              <a:rPr lang="cs-CZ" smtClean="0"/>
              <a:pPr/>
              <a:t>8</a:t>
            </a:fld>
            <a:endParaRPr lang="cs-CZ" smtClean="0"/>
          </a:p>
        </p:txBody>
      </p:sp>
      <p:sp>
        <p:nvSpPr>
          <p:cNvPr id="716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0F31FF9-1A06-4733-81F3-289E54ACFD67}" type="slidenum">
              <a:rPr lang="cs-CZ" smtClean="0"/>
              <a:pPr/>
              <a:t>9</a:t>
            </a:fld>
            <a:endParaRPr lang="cs-CZ" smtClean="0"/>
          </a:p>
        </p:txBody>
      </p:sp>
      <p:sp>
        <p:nvSpPr>
          <p:cNvPr id="66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9513" y="708025"/>
            <a:ext cx="4532312" cy="3398838"/>
          </a:xfrm>
          <a:ln/>
        </p:spPr>
      </p:sp>
      <p:sp>
        <p:nvSpPr>
          <p:cNvPr id="665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27100" y="4319588"/>
            <a:ext cx="5027613" cy="4105275"/>
          </a:xfrm>
          <a:noFill/>
          <a:ln/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A517A81-6B61-460D-9DAA-0CFA62C9204C}" type="slidenum">
              <a:rPr lang="cs-CZ" smtClean="0"/>
              <a:pPr/>
              <a:t>10</a:t>
            </a:fld>
            <a:endParaRPr lang="cs-CZ" smtClean="0"/>
          </a:p>
        </p:txBody>
      </p:sp>
      <p:sp>
        <p:nvSpPr>
          <p:cNvPr id="675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9513" y="708025"/>
            <a:ext cx="4532312" cy="3398838"/>
          </a:xfrm>
          <a:ln/>
        </p:spPr>
      </p:sp>
      <p:sp>
        <p:nvSpPr>
          <p:cNvPr id="6758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27100" y="4319588"/>
            <a:ext cx="5027613" cy="4105275"/>
          </a:xfrm>
          <a:noFill/>
          <a:ln/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B97F29D-81AE-4764-996D-A6A23AB3557A}" type="slidenum">
              <a:rPr lang="cs-CZ" smtClean="0"/>
              <a:pPr/>
              <a:t>14</a:t>
            </a:fld>
            <a:endParaRPr lang="cs-CZ" smtClean="0"/>
          </a:p>
        </p:txBody>
      </p:sp>
      <p:sp>
        <p:nvSpPr>
          <p:cNvPr id="727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B97F29D-81AE-4764-996D-A6A23AB3557A}" type="slidenum">
              <a:rPr lang="cs-CZ" smtClean="0"/>
              <a:pPr/>
              <a:t>15</a:t>
            </a:fld>
            <a:endParaRPr lang="cs-CZ" smtClean="0"/>
          </a:p>
        </p:txBody>
      </p:sp>
      <p:sp>
        <p:nvSpPr>
          <p:cNvPr id="727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5AE46B2-BDBC-48D0-B792-D7A892AA45D0}" type="slidenum">
              <a:rPr lang="cs-CZ" smtClean="0"/>
              <a:pPr/>
              <a:t>16</a:t>
            </a:fld>
            <a:endParaRPr lang="cs-CZ" smtClean="0"/>
          </a:p>
        </p:txBody>
      </p:sp>
      <p:sp>
        <p:nvSpPr>
          <p:cNvPr id="737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B97F29D-81AE-4764-996D-A6A23AB3557A}" type="slidenum">
              <a:rPr lang="cs-CZ" smtClean="0"/>
              <a:pPr/>
              <a:t>18</a:t>
            </a:fld>
            <a:endParaRPr lang="cs-CZ" smtClean="0"/>
          </a:p>
        </p:txBody>
      </p:sp>
      <p:sp>
        <p:nvSpPr>
          <p:cNvPr id="727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B97F29D-81AE-4764-996D-A6A23AB3557A}" type="slidenum">
              <a:rPr lang="cs-CZ" smtClean="0"/>
              <a:pPr/>
              <a:t>19</a:t>
            </a:fld>
            <a:endParaRPr lang="cs-CZ" smtClean="0"/>
          </a:p>
        </p:txBody>
      </p:sp>
      <p:sp>
        <p:nvSpPr>
          <p:cNvPr id="727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bg>
      <p:bgPr>
        <a:gradFill flip="none" rotWithShape="1">
          <a:gsLst>
            <a:gs pos="50000">
              <a:schemeClr val="bg1"/>
            </a:gs>
            <a:gs pos="100000">
              <a:schemeClr val="bg1">
                <a:lumMod val="75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539552" y="3036499"/>
            <a:ext cx="7920880" cy="176477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effectLst>
            <a:outerShdw blurRad="88900" dist="38100" dir="2700000" algn="tl" rotWithShape="0">
              <a:prstClr val="black">
                <a:alpha val="33000"/>
              </a:prstClr>
            </a:outerShdw>
          </a:effectLst>
        </p:spPr>
        <p:txBody>
          <a:bodyPr wrap="square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200" b="1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00034" y="620688"/>
            <a:ext cx="7858180" cy="2088232"/>
          </a:xfrm>
        </p:spPr>
        <p:txBody>
          <a:bodyPr anchor="b" anchorCtr="0">
            <a:noAutofit/>
          </a:bodyPr>
          <a:lstStyle>
            <a:lvl1pPr algn="ctr">
              <a:defRPr sz="4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cs-CZ" smtClean="0"/>
              <a:t>Klepnutím lze upravit styl předlohy nadpisů.</a:t>
            </a:r>
            <a:endParaRPr lang="cs-CZ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491880" y="3290114"/>
            <a:ext cx="4968552" cy="1723062"/>
          </a:xfrm>
        </p:spPr>
        <p:txBody>
          <a:bodyPr/>
          <a:lstStyle>
            <a:lvl1pPr marL="0" indent="0" algn="r">
              <a:buNone/>
              <a:defRPr b="1" i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dirty="0" smtClean="0"/>
              <a:t>Author</a:t>
            </a:r>
            <a:r>
              <a:rPr lang="en-US" dirty="0" smtClean="0"/>
              <a:t>(s)</a:t>
            </a:r>
          </a:p>
        </p:txBody>
      </p:sp>
      <p:pic>
        <p:nvPicPr>
          <p:cNvPr id="3074" name="Picture 2" descr="C:\Repositories\MFF\organisation\MFF\DDDS\Logo\D3S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8498" y="3361552"/>
            <a:ext cx="2773982" cy="857256"/>
          </a:xfrm>
          <a:prstGeom prst="rect">
            <a:avLst/>
          </a:prstGeom>
          <a:noFill/>
        </p:spPr>
      </p:pic>
      <p:pic>
        <p:nvPicPr>
          <p:cNvPr id="3076" name="Picture 4" descr="C:\Repositories\MFF\organisation\MFF\DDDS\Logo\karelI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40000"/>
          </a:blip>
          <a:srcRect/>
          <a:stretch>
            <a:fillRect/>
          </a:stretch>
        </p:blipFill>
        <p:spPr bwMode="auto">
          <a:xfrm>
            <a:off x="1113554" y="4531943"/>
            <a:ext cx="1496672" cy="1452436"/>
          </a:xfrm>
          <a:prstGeom prst="rect">
            <a:avLst/>
          </a:prstGeom>
          <a:noFill/>
        </p:spPr>
      </p:pic>
      <p:sp>
        <p:nvSpPr>
          <p:cNvPr id="14" name="TextBox 13"/>
          <p:cNvSpPr txBox="1"/>
          <p:nvPr/>
        </p:nvSpPr>
        <p:spPr>
          <a:xfrm>
            <a:off x="717201" y="6007860"/>
            <a:ext cx="230383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b="1" cap="none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CHARLES UNIVERSITY </a:t>
            </a:r>
            <a:r>
              <a:rPr lang="cs-CZ" sz="1200" b="1" cap="none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IN </a:t>
            </a:r>
            <a:r>
              <a:rPr lang="en-US" sz="1200" b="1" cap="none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PRAGUE</a:t>
            </a:r>
            <a:endParaRPr lang="cs-CZ" sz="1200" b="0" cap="none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07529" y="2989372"/>
            <a:ext cx="264848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0" u="none" dirty="0" smtClean="0">
                <a:solidFill>
                  <a:schemeClr val="bg1"/>
                </a:solidFill>
                <a:latin typeface="Consolas" pitchFamily="49" charset="0"/>
                <a:cs typeface="Consolas" pitchFamily="49" charset="0"/>
              </a:rPr>
              <a:t>http://d3s.mff.cuni.cz/~jezek</a:t>
            </a:r>
            <a:endParaRPr lang="cs-CZ" sz="1200" b="0" u="none" dirty="0">
              <a:solidFill>
                <a:schemeClr val="bg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39552" y="6248345"/>
            <a:ext cx="2654358" cy="276999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effectLst>
            <a:outerShdw blurRad="88900" dist="38100" dir="2700000" algn="tl" rotWithShape="0">
              <a:prstClr val="black">
                <a:alpha val="33000"/>
              </a:prstClr>
            </a:outerShdw>
          </a:effectLst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faculty of mathematics and physics</a:t>
            </a:r>
            <a:endParaRPr kumimoji="0" lang="cs-CZ" sz="12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C:\Repositories\MFF\organisation\MFF\DDDS\Slides\slides_logo_faint.png"/>
          <p:cNvPicPr>
            <a:picLocks noChangeAspect="1" noChangeArrowheads="1"/>
          </p:cNvPicPr>
          <p:nvPr/>
        </p:nvPicPr>
        <p:blipFill>
          <a:blip r:embed="rId2" cstate="print"/>
          <a:srcRect r="1729"/>
          <a:stretch>
            <a:fillRect/>
          </a:stretch>
        </p:blipFill>
        <p:spPr bwMode="auto">
          <a:xfrm>
            <a:off x="7519988" y="6088905"/>
            <a:ext cx="1624012" cy="633413"/>
          </a:xfrm>
          <a:prstGeom prst="rect">
            <a:avLst/>
          </a:prstGeom>
          <a:noFill/>
        </p:spPr>
      </p:pic>
      <p:sp>
        <p:nvSpPr>
          <p:cNvPr id="20" name="Rectangle 19"/>
          <p:cNvSpPr/>
          <p:nvPr/>
        </p:nvSpPr>
        <p:spPr>
          <a:xfrm>
            <a:off x="0" y="0"/>
            <a:ext cx="9144000" cy="836712"/>
          </a:xfrm>
          <a:prstGeom prst="rect">
            <a:avLst/>
          </a:prstGeom>
          <a:gradFill flip="none" rotWithShape="1">
            <a:gsLst>
              <a:gs pos="75000">
                <a:schemeClr val="bg1">
                  <a:lumMod val="95000"/>
                </a:schemeClr>
              </a:gs>
              <a:gs pos="100000">
                <a:schemeClr val="bg1">
                  <a:lumMod val="7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1" name="Rectangle 10"/>
          <p:cNvSpPr/>
          <p:nvPr/>
        </p:nvSpPr>
        <p:spPr>
          <a:xfrm>
            <a:off x="0" y="6669360"/>
            <a:ext cx="9144000" cy="18864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25000">
                <a:schemeClr val="bg1">
                  <a:lumMod val="95000"/>
                </a:schemeClr>
              </a:gs>
              <a:gs pos="7500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0"/>
            <a:ext cx="8784976" cy="836712"/>
          </a:xfrm>
        </p:spPr>
        <p:txBody>
          <a:bodyPr/>
          <a:lstStyle>
            <a:lvl1pPr>
              <a:defRPr b="1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defRPr>
            </a:lvl1pPr>
          </a:lstStyle>
          <a:p>
            <a:r>
              <a:rPr lang="cs-CZ" smtClean="0"/>
              <a:t>Klepnutím lze upravit styl předlohy nadpisů.</a:t>
            </a:r>
            <a:endParaRPr lang="cs-CZ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0" y="6669360"/>
            <a:ext cx="8604448" cy="188640"/>
          </a:xfrm>
        </p:spPr>
        <p:txBody>
          <a:bodyPr/>
          <a:lstStyle>
            <a:lvl1pPr algn="l">
              <a:defRPr sz="11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>
              <a:defRPr/>
            </a:pPr>
            <a:endParaRPr lang="cs-CZ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76456" y="6669360"/>
            <a:ext cx="467544" cy="188640"/>
          </a:xfrm>
          <a:effectLst>
            <a:outerShdw blurRad="50800" dist="38100" dir="2700000" sx="110000" sy="110000" algn="tl" rotWithShape="0">
              <a:schemeClr val="bg1"/>
            </a:outerShdw>
          </a:effectLst>
        </p:spPr>
        <p:txBody>
          <a:bodyPr/>
          <a:lstStyle>
            <a:lvl1pPr algn="r">
              <a:defRPr sz="1100" b="1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2E8361A1-175A-42D3-BB19-9AEE94864B6C}" type="slidenum">
              <a:rPr lang="cs-CZ" altLang="en-US" smtClean="0"/>
              <a:pPr>
                <a:defRPr/>
              </a:pPr>
              <a:t>‹#›</a:t>
            </a:fld>
            <a:endParaRPr lang="cs-CZ" altLang="en-US"/>
          </a:p>
        </p:txBody>
      </p:sp>
      <p:pic>
        <p:nvPicPr>
          <p:cNvPr id="1027" name="Picture 3" descr="C:\Repositories\MFF\organisation\MFF\DDDS\Slides\bar2.png"/>
          <p:cNvPicPr>
            <a:picLocks noChangeAspect="1" noChangeArrowheads="1"/>
          </p:cNvPicPr>
          <p:nvPr/>
        </p:nvPicPr>
        <p:blipFill>
          <a:blip r:embed="rId3" cstate="print"/>
          <a:srcRect l="1150" r="1914"/>
          <a:stretch>
            <a:fillRect/>
          </a:stretch>
        </p:blipFill>
        <p:spPr bwMode="auto">
          <a:xfrm flipH="1">
            <a:off x="0" y="787219"/>
            <a:ext cx="9144000" cy="193509"/>
          </a:xfrm>
          <a:prstGeom prst="rect">
            <a:avLst/>
          </a:prstGeom>
          <a:noFill/>
        </p:spPr>
      </p:pic>
      <p:sp>
        <p:nvSpPr>
          <p:cNvPr id="13" name="Text Placeholder 12"/>
          <p:cNvSpPr>
            <a:spLocks noGrp="1"/>
          </p:cNvSpPr>
          <p:nvPr>
            <p:ph type="body" sz="quarter" idx="13"/>
          </p:nvPr>
        </p:nvSpPr>
        <p:spPr>
          <a:xfrm>
            <a:off x="467544" y="1340768"/>
            <a:ext cx="8208912" cy="5040560"/>
          </a:xfrm>
        </p:spPr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7176" y="71414"/>
            <a:ext cx="8229600" cy="8572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level`</a:t>
            </a:r>
          </a:p>
          <a:p>
            <a:pPr lvl="4"/>
            <a:r>
              <a:rPr lang="en-US" dirty="0" smtClean="0"/>
              <a:t>Fifth level</a:t>
            </a:r>
            <a:endParaRPr lang="cs-CZ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cs-CZ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cs-CZ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93444189-8B34-413A-9B65-B8341BD389A4}" type="slidenum">
              <a:rPr lang="cs-CZ" altLang="en-US" smtClean="0"/>
              <a:pPr>
                <a:defRPr/>
              </a:pPr>
              <a:t>‹#›</a:t>
            </a:fld>
            <a:endParaRPr lang="cs-CZ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4" r:id="rId1"/>
    <p:sldLayoutId id="2147483735" r:id="rId2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SzPct val="110000"/>
        <a:buFontTx/>
        <a:buBlip>
          <a:blip r:embed="rId4"/>
        </a:buBlip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SzPct val="110000"/>
        <a:buFontTx/>
        <a:buBlip>
          <a:blip r:embed="rId5"/>
        </a:buBlip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SzPct val="110000"/>
        <a:buFontTx/>
        <a:buBlip>
          <a:blip r:embed="rId4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SzPct val="110000"/>
        <a:buFontTx/>
        <a:buBlip>
          <a:blip r:embed="rId5"/>
        </a:buBlip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SzPct val="110000"/>
        <a:buFontTx/>
        <a:buBlip>
          <a:blip r:embed="rId4"/>
        </a:buBlip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2800" dirty="0" smtClean="0"/>
              <a:t>Advanced .NET Programming I</a:t>
            </a:r>
            <a:r>
              <a:rPr lang="en-US" sz="2800"/>
              <a:t/>
            </a:r>
            <a:br>
              <a:rPr lang="en-US" sz="2800"/>
            </a:br>
            <a:r>
              <a:rPr lang="en-US" sz="2800" smtClean="0"/>
              <a:t>8</a:t>
            </a:r>
            <a:r>
              <a:rPr lang="en-US" sz="2800" baseline="30000" smtClean="0"/>
              <a:t>th</a:t>
            </a:r>
            <a:r>
              <a:rPr lang="en-US" sz="2800" smtClean="0"/>
              <a:t> </a:t>
            </a:r>
            <a:r>
              <a:rPr lang="en-US" sz="2800" dirty="0" smtClean="0"/>
              <a:t>Lecture</a:t>
            </a:r>
            <a:endParaRPr lang="cs-CZ" dirty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en-US" dirty="0" err="1" smtClean="0"/>
              <a:t>Pavel</a:t>
            </a:r>
            <a:r>
              <a:rPr lang="en-US" dirty="0" smtClean="0"/>
              <a:t> Je</a:t>
            </a:r>
            <a:r>
              <a:rPr lang="cs-CZ" dirty="0" err="1" smtClean="0"/>
              <a:t>žek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pavel.jezek@d3s.mff.cuni.cz</a:t>
            </a:r>
            <a:endParaRPr lang="cs-CZ" dirty="0" smtClean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4391025" y="6021388"/>
            <a:ext cx="4752975" cy="83661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200" dirty="0" smtClean="0">
                <a:latin typeface="Times New Roman" charset="0"/>
              </a:rPr>
              <a:t>Some of the slides are based </a:t>
            </a:r>
            <a:r>
              <a:rPr lang="en-US" sz="1200" dirty="0">
                <a:latin typeface="Times New Roman" charset="0"/>
              </a:rPr>
              <a:t>on University of Linz .NET presentations.</a:t>
            </a:r>
          </a:p>
          <a:p>
            <a:pPr algn="ctr"/>
            <a:r>
              <a:rPr lang="en-US" sz="1200" dirty="0">
                <a:latin typeface="Times New Roman" charset="0"/>
              </a:rPr>
              <a:t>© University of Linz, Institute for System Software, 2004</a:t>
            </a:r>
          </a:p>
          <a:p>
            <a:pPr algn="ctr"/>
            <a:r>
              <a:rPr lang="en-US" sz="1200" dirty="0">
                <a:latin typeface="Times New Roman" charset="0"/>
              </a:rPr>
              <a:t>published under the Microsoft Curriculum License</a:t>
            </a:r>
          </a:p>
          <a:p>
            <a:pPr algn="ctr"/>
            <a:r>
              <a:rPr lang="en-US" sz="1200" dirty="0">
                <a:latin typeface="Times New Roman" charset="0"/>
              </a:rPr>
              <a:t>(http://www.msdnaa.net/curriculum/license_curriculum.aspx)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Reflection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85800" y="1295400"/>
            <a:ext cx="8458200" cy="5029200"/>
          </a:xfrm>
          <a:prstGeom prst="rect">
            <a:avLst/>
          </a:prstGeom>
        </p:spPr>
        <p:txBody>
          <a:bodyPr/>
          <a:lstStyle/>
          <a:p>
            <a:pPr>
              <a:spcBef>
                <a:spcPct val="25000"/>
              </a:spcBef>
              <a:spcAft>
                <a:spcPct val="25000"/>
              </a:spcAft>
            </a:pPr>
            <a:r>
              <a:rPr lang="en-GB" sz="1600" dirty="0" smtClean="0"/>
              <a:t>Permits access to meta-information of types at run-time</a:t>
            </a:r>
          </a:p>
          <a:p>
            <a:pPr>
              <a:spcBef>
                <a:spcPct val="25000"/>
              </a:spcBef>
              <a:spcAft>
                <a:spcPct val="25000"/>
              </a:spcAft>
            </a:pPr>
            <a:r>
              <a:rPr lang="en-GB" sz="1600" b="1" dirty="0" err="1" smtClean="0"/>
              <a:t>System.Reflection</a:t>
            </a:r>
            <a:r>
              <a:rPr lang="en-GB" sz="1600" dirty="0" smtClean="0"/>
              <a:t> allows:</a:t>
            </a:r>
          </a:p>
          <a:p>
            <a:pPr lvl="1"/>
            <a:r>
              <a:rPr lang="en-GB" sz="1600" dirty="0" smtClean="0"/>
              <a:t>Getting meta-information about assemblies, modules and types</a:t>
            </a:r>
          </a:p>
          <a:p>
            <a:pPr lvl="1"/>
            <a:r>
              <a:rPr lang="en-GB" sz="1600" dirty="0" smtClean="0"/>
              <a:t>Getting meta-information about the members of a type</a:t>
            </a:r>
          </a:p>
          <a:p>
            <a:pPr lvl="1"/>
            <a:r>
              <a:rPr lang="en-GB" sz="1600" dirty="0" smtClean="0"/>
              <a:t>Dynamic creation of instances of a type at run-time</a:t>
            </a:r>
          </a:p>
          <a:p>
            <a:pPr lvl="1"/>
            <a:r>
              <a:rPr lang="en-GB" sz="1600" dirty="0" smtClean="0"/>
              <a:t>Search for methods and their dynamic invocation at run-time</a:t>
            </a:r>
          </a:p>
          <a:p>
            <a:pPr lvl="1"/>
            <a:r>
              <a:rPr lang="en-GB" sz="1600" dirty="0" smtClean="0"/>
              <a:t>Accessing values of properties and fields of an object</a:t>
            </a:r>
          </a:p>
          <a:p>
            <a:pPr lvl="1"/>
            <a:r>
              <a:rPr lang="en-GB" sz="1600" dirty="0" smtClean="0"/>
              <a:t>Design of new types at run time - namespace </a:t>
            </a:r>
            <a:r>
              <a:rPr lang="en-GB" sz="1600" b="1" dirty="0" err="1" smtClean="0"/>
              <a:t>System.Reflection.Emit</a:t>
            </a:r>
            <a:endParaRPr lang="en-GB" sz="1600" b="1" dirty="0" smtClean="0"/>
          </a:p>
        </p:txBody>
      </p:sp>
    </p:spTree>
    <p:extLst>
      <p:ext uri="{BB962C8B-B14F-4D97-AF65-F5344CB8AC3E}">
        <p14:creationId xmlns:p14="http://schemas.microsoft.com/office/powerpoint/2010/main" val="369124523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Reflection Class Hierarchy</a:t>
            </a:r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736600" y="1436688"/>
            <a:ext cx="1044575" cy="465137"/>
            <a:chOff x="464" y="905"/>
            <a:chExt cx="658" cy="293"/>
          </a:xfrm>
        </p:grpSpPr>
        <p:sp>
          <p:nvSpPr>
            <p:cNvPr id="22595" name="Rectangle 4"/>
            <p:cNvSpPr>
              <a:spLocks noChangeArrowheads="1"/>
            </p:cNvSpPr>
            <p:nvPr/>
          </p:nvSpPr>
          <p:spPr bwMode="auto">
            <a:xfrm>
              <a:off x="464" y="905"/>
              <a:ext cx="658" cy="293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cs-CZ"/>
            </a:p>
          </p:txBody>
        </p:sp>
        <p:sp>
          <p:nvSpPr>
            <p:cNvPr id="22596" name="Text Box 5"/>
            <p:cNvSpPr txBox="1">
              <a:spLocks noChangeArrowheads="1"/>
            </p:cNvSpPr>
            <p:nvPr/>
          </p:nvSpPr>
          <p:spPr bwMode="auto">
            <a:xfrm>
              <a:off x="534" y="981"/>
              <a:ext cx="513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de-AT" sz="1600">
                  <a:latin typeface="Times New Roman" pitchFamily="18" charset="0"/>
                </a:rPr>
                <a:t>Assembly</a:t>
              </a:r>
            </a:p>
          </p:txBody>
        </p:sp>
      </p:grpSp>
      <p:sp>
        <p:nvSpPr>
          <p:cNvPr id="22532" name="Rectangle 7"/>
          <p:cNvSpPr>
            <a:spLocks noChangeArrowheads="1"/>
          </p:cNvSpPr>
          <p:nvPr/>
        </p:nvSpPr>
        <p:spPr bwMode="auto">
          <a:xfrm>
            <a:off x="2590800" y="3627438"/>
            <a:ext cx="1524000" cy="4651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cs-CZ"/>
          </a:p>
        </p:txBody>
      </p:sp>
      <p:sp>
        <p:nvSpPr>
          <p:cNvPr id="22533" name="Text Box 8"/>
          <p:cNvSpPr txBox="1">
            <a:spLocks noChangeArrowheads="1"/>
          </p:cNvSpPr>
          <p:nvPr/>
        </p:nvSpPr>
        <p:spPr bwMode="auto">
          <a:xfrm>
            <a:off x="2701925" y="3748088"/>
            <a:ext cx="75882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de-AT" sz="1600">
                <a:latin typeface="Times New Roman" pitchFamily="18" charset="0"/>
              </a:rPr>
              <a:t>FieldInfo</a:t>
            </a:r>
          </a:p>
        </p:txBody>
      </p:sp>
      <p:sp>
        <p:nvSpPr>
          <p:cNvPr id="22534" name="Rectangle 9"/>
          <p:cNvSpPr>
            <a:spLocks noChangeArrowheads="1"/>
          </p:cNvSpPr>
          <p:nvPr/>
        </p:nvSpPr>
        <p:spPr bwMode="auto">
          <a:xfrm>
            <a:off x="2590800" y="4178300"/>
            <a:ext cx="1524000" cy="4651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cs-CZ"/>
          </a:p>
        </p:txBody>
      </p:sp>
      <p:sp>
        <p:nvSpPr>
          <p:cNvPr id="22535" name="Text Box 10"/>
          <p:cNvSpPr txBox="1">
            <a:spLocks noChangeArrowheads="1"/>
          </p:cNvSpPr>
          <p:nvPr/>
        </p:nvSpPr>
        <p:spPr bwMode="auto">
          <a:xfrm>
            <a:off x="2701925" y="4298950"/>
            <a:ext cx="97313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de-AT" sz="1600">
                <a:latin typeface="Times New Roman" pitchFamily="18" charset="0"/>
              </a:rPr>
              <a:t>MethodInfo</a:t>
            </a:r>
          </a:p>
        </p:txBody>
      </p:sp>
      <p:sp>
        <p:nvSpPr>
          <p:cNvPr id="22536" name="Rectangle 11"/>
          <p:cNvSpPr>
            <a:spLocks noChangeArrowheads="1"/>
          </p:cNvSpPr>
          <p:nvPr/>
        </p:nvSpPr>
        <p:spPr bwMode="auto">
          <a:xfrm>
            <a:off x="2590800" y="4745038"/>
            <a:ext cx="1524000" cy="4651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cs-CZ"/>
          </a:p>
        </p:txBody>
      </p:sp>
      <p:sp>
        <p:nvSpPr>
          <p:cNvPr id="22537" name="Text Box 12"/>
          <p:cNvSpPr txBox="1">
            <a:spLocks noChangeArrowheads="1"/>
          </p:cNvSpPr>
          <p:nvPr/>
        </p:nvSpPr>
        <p:spPr bwMode="auto">
          <a:xfrm>
            <a:off x="2701925" y="4865688"/>
            <a:ext cx="130175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de-AT" sz="1600">
                <a:latin typeface="Times New Roman" pitchFamily="18" charset="0"/>
              </a:rPr>
              <a:t>ConstructorInfo</a:t>
            </a:r>
          </a:p>
        </p:txBody>
      </p:sp>
      <p:sp>
        <p:nvSpPr>
          <p:cNvPr id="22538" name="Rectangle 13"/>
          <p:cNvSpPr>
            <a:spLocks noChangeArrowheads="1"/>
          </p:cNvSpPr>
          <p:nvPr/>
        </p:nvSpPr>
        <p:spPr bwMode="auto">
          <a:xfrm>
            <a:off x="2590800" y="5295900"/>
            <a:ext cx="1524000" cy="4651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cs-CZ"/>
          </a:p>
        </p:txBody>
      </p:sp>
      <p:sp>
        <p:nvSpPr>
          <p:cNvPr id="22539" name="Text Box 14"/>
          <p:cNvSpPr txBox="1">
            <a:spLocks noChangeArrowheads="1"/>
          </p:cNvSpPr>
          <p:nvPr/>
        </p:nvSpPr>
        <p:spPr bwMode="auto">
          <a:xfrm>
            <a:off x="2701925" y="5416550"/>
            <a:ext cx="10414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de-AT" sz="1600">
                <a:latin typeface="Times New Roman" pitchFamily="18" charset="0"/>
              </a:rPr>
              <a:t>PropertyInfo</a:t>
            </a:r>
          </a:p>
        </p:txBody>
      </p:sp>
      <p:sp>
        <p:nvSpPr>
          <p:cNvPr id="22540" name="Rectangle 15"/>
          <p:cNvSpPr>
            <a:spLocks noChangeArrowheads="1"/>
          </p:cNvSpPr>
          <p:nvPr/>
        </p:nvSpPr>
        <p:spPr bwMode="auto">
          <a:xfrm>
            <a:off x="2590800" y="5846763"/>
            <a:ext cx="1524000" cy="4651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cs-CZ"/>
          </a:p>
        </p:txBody>
      </p:sp>
      <p:sp>
        <p:nvSpPr>
          <p:cNvPr id="22541" name="Text Box 16"/>
          <p:cNvSpPr txBox="1">
            <a:spLocks noChangeArrowheads="1"/>
          </p:cNvSpPr>
          <p:nvPr/>
        </p:nvSpPr>
        <p:spPr bwMode="auto">
          <a:xfrm>
            <a:off x="2701925" y="5967413"/>
            <a:ext cx="81438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de-AT" sz="1600">
                <a:latin typeface="Times New Roman" pitchFamily="18" charset="0"/>
              </a:rPr>
              <a:t>EventInfo</a:t>
            </a:r>
          </a:p>
        </p:txBody>
      </p:sp>
      <p:sp>
        <p:nvSpPr>
          <p:cNvPr id="22542" name="Line 17"/>
          <p:cNvSpPr>
            <a:spLocks noChangeShapeType="1"/>
          </p:cNvSpPr>
          <p:nvPr/>
        </p:nvSpPr>
        <p:spPr bwMode="auto">
          <a:xfrm>
            <a:off x="881063" y="3222625"/>
            <a:ext cx="0" cy="2933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cs-CZ"/>
          </a:p>
        </p:txBody>
      </p:sp>
      <p:sp>
        <p:nvSpPr>
          <p:cNvPr id="22543" name="Text Box 18"/>
          <p:cNvSpPr txBox="1">
            <a:spLocks noChangeArrowheads="1"/>
          </p:cNvSpPr>
          <p:nvPr/>
        </p:nvSpPr>
        <p:spPr bwMode="auto">
          <a:xfrm>
            <a:off x="965200" y="4799013"/>
            <a:ext cx="1471613" cy="2444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de-AT" sz="1600">
                <a:latin typeface="Times New Roman" pitchFamily="18" charset="0"/>
              </a:rPr>
              <a:t>GetConstructors()</a:t>
            </a:r>
          </a:p>
        </p:txBody>
      </p:sp>
      <p:sp>
        <p:nvSpPr>
          <p:cNvPr id="22544" name="Line 19"/>
          <p:cNvSpPr>
            <a:spLocks noChangeShapeType="1"/>
          </p:cNvSpPr>
          <p:nvPr/>
        </p:nvSpPr>
        <p:spPr bwMode="auto">
          <a:xfrm>
            <a:off x="881063" y="5051425"/>
            <a:ext cx="171291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cs-CZ"/>
          </a:p>
        </p:txBody>
      </p:sp>
      <p:sp>
        <p:nvSpPr>
          <p:cNvPr id="22545" name="Text Box 20"/>
          <p:cNvSpPr txBox="1">
            <a:spLocks noChangeArrowheads="1"/>
          </p:cNvSpPr>
          <p:nvPr/>
        </p:nvSpPr>
        <p:spPr bwMode="auto">
          <a:xfrm>
            <a:off x="965200" y="5902325"/>
            <a:ext cx="984250" cy="2444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de-AT" sz="1600">
                <a:latin typeface="Times New Roman" pitchFamily="18" charset="0"/>
              </a:rPr>
              <a:t>GetEvents()</a:t>
            </a:r>
          </a:p>
        </p:txBody>
      </p:sp>
      <p:sp>
        <p:nvSpPr>
          <p:cNvPr id="22546" name="Line 21"/>
          <p:cNvSpPr>
            <a:spLocks noChangeShapeType="1"/>
          </p:cNvSpPr>
          <p:nvPr/>
        </p:nvSpPr>
        <p:spPr bwMode="auto">
          <a:xfrm>
            <a:off x="881063" y="6154738"/>
            <a:ext cx="171291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cs-CZ"/>
          </a:p>
        </p:txBody>
      </p:sp>
      <p:sp>
        <p:nvSpPr>
          <p:cNvPr id="22547" name="Text Box 22"/>
          <p:cNvSpPr txBox="1">
            <a:spLocks noChangeArrowheads="1"/>
          </p:cNvSpPr>
          <p:nvPr/>
        </p:nvSpPr>
        <p:spPr bwMode="auto">
          <a:xfrm>
            <a:off x="965200" y="5351463"/>
            <a:ext cx="1257300" cy="2444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de-AT" sz="1600">
                <a:latin typeface="Times New Roman" pitchFamily="18" charset="0"/>
              </a:rPr>
              <a:t>GetProperties()</a:t>
            </a:r>
          </a:p>
        </p:txBody>
      </p:sp>
      <p:sp>
        <p:nvSpPr>
          <p:cNvPr id="22548" name="Line 23"/>
          <p:cNvSpPr>
            <a:spLocks noChangeShapeType="1"/>
          </p:cNvSpPr>
          <p:nvPr/>
        </p:nvSpPr>
        <p:spPr bwMode="auto">
          <a:xfrm>
            <a:off x="881063" y="5603875"/>
            <a:ext cx="171291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cs-CZ"/>
          </a:p>
        </p:txBody>
      </p:sp>
      <p:sp>
        <p:nvSpPr>
          <p:cNvPr id="22549" name="Text Box 24"/>
          <p:cNvSpPr txBox="1">
            <a:spLocks noChangeArrowheads="1"/>
          </p:cNvSpPr>
          <p:nvPr/>
        </p:nvSpPr>
        <p:spPr bwMode="auto">
          <a:xfrm>
            <a:off x="965200" y="4276725"/>
            <a:ext cx="1143000" cy="2444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de-AT" sz="1600">
                <a:latin typeface="Times New Roman" pitchFamily="18" charset="0"/>
              </a:rPr>
              <a:t>GetMethods()</a:t>
            </a:r>
          </a:p>
        </p:txBody>
      </p:sp>
      <p:sp>
        <p:nvSpPr>
          <p:cNvPr id="22550" name="Line 25"/>
          <p:cNvSpPr>
            <a:spLocks noChangeShapeType="1"/>
          </p:cNvSpPr>
          <p:nvPr/>
        </p:nvSpPr>
        <p:spPr bwMode="auto">
          <a:xfrm>
            <a:off x="881063" y="4529138"/>
            <a:ext cx="171291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cs-CZ"/>
          </a:p>
        </p:txBody>
      </p:sp>
      <p:sp>
        <p:nvSpPr>
          <p:cNvPr id="22551" name="Text Box 26"/>
          <p:cNvSpPr txBox="1">
            <a:spLocks noChangeArrowheads="1"/>
          </p:cNvSpPr>
          <p:nvPr/>
        </p:nvSpPr>
        <p:spPr bwMode="auto">
          <a:xfrm>
            <a:off x="965200" y="3709988"/>
            <a:ext cx="928688" cy="2444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de-AT" sz="1600">
                <a:latin typeface="Times New Roman" pitchFamily="18" charset="0"/>
              </a:rPr>
              <a:t>GetFields()</a:t>
            </a:r>
          </a:p>
        </p:txBody>
      </p:sp>
      <p:sp>
        <p:nvSpPr>
          <p:cNvPr id="22552" name="Line 27"/>
          <p:cNvSpPr>
            <a:spLocks noChangeShapeType="1"/>
          </p:cNvSpPr>
          <p:nvPr/>
        </p:nvSpPr>
        <p:spPr bwMode="auto">
          <a:xfrm>
            <a:off x="881063" y="3962400"/>
            <a:ext cx="171291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cs-CZ"/>
          </a:p>
        </p:txBody>
      </p:sp>
      <p:sp>
        <p:nvSpPr>
          <p:cNvPr id="22553" name="Text Box 28"/>
          <p:cNvSpPr txBox="1">
            <a:spLocks noChangeArrowheads="1"/>
          </p:cNvSpPr>
          <p:nvPr/>
        </p:nvSpPr>
        <p:spPr bwMode="auto">
          <a:xfrm>
            <a:off x="2443163" y="3732213"/>
            <a:ext cx="1016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de-AT" sz="1600">
                <a:latin typeface="Times New Roman" pitchFamily="18" charset="0"/>
              </a:rPr>
              <a:t>*</a:t>
            </a:r>
          </a:p>
        </p:txBody>
      </p:sp>
      <p:sp>
        <p:nvSpPr>
          <p:cNvPr id="22554" name="Text Box 29"/>
          <p:cNvSpPr txBox="1">
            <a:spLocks noChangeArrowheads="1"/>
          </p:cNvSpPr>
          <p:nvPr/>
        </p:nvSpPr>
        <p:spPr bwMode="auto">
          <a:xfrm>
            <a:off x="2443163" y="4311650"/>
            <a:ext cx="1016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de-AT" sz="1600">
                <a:latin typeface="Times New Roman" pitchFamily="18" charset="0"/>
              </a:rPr>
              <a:t>*</a:t>
            </a:r>
          </a:p>
        </p:txBody>
      </p:sp>
      <p:sp>
        <p:nvSpPr>
          <p:cNvPr id="22555" name="Text Box 30"/>
          <p:cNvSpPr txBox="1">
            <a:spLocks noChangeArrowheads="1"/>
          </p:cNvSpPr>
          <p:nvPr/>
        </p:nvSpPr>
        <p:spPr bwMode="auto">
          <a:xfrm>
            <a:off x="2443163" y="4805363"/>
            <a:ext cx="1016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de-AT" sz="1600">
                <a:latin typeface="Times New Roman" pitchFamily="18" charset="0"/>
              </a:rPr>
              <a:t>*</a:t>
            </a:r>
          </a:p>
        </p:txBody>
      </p:sp>
      <p:sp>
        <p:nvSpPr>
          <p:cNvPr id="22556" name="Text Box 31"/>
          <p:cNvSpPr txBox="1">
            <a:spLocks noChangeArrowheads="1"/>
          </p:cNvSpPr>
          <p:nvPr/>
        </p:nvSpPr>
        <p:spPr bwMode="auto">
          <a:xfrm>
            <a:off x="2443163" y="5370513"/>
            <a:ext cx="1016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de-AT" sz="1600">
                <a:latin typeface="Times New Roman" pitchFamily="18" charset="0"/>
              </a:rPr>
              <a:t>*</a:t>
            </a:r>
          </a:p>
        </p:txBody>
      </p:sp>
      <p:sp>
        <p:nvSpPr>
          <p:cNvPr id="22557" name="Text Box 32"/>
          <p:cNvSpPr txBox="1">
            <a:spLocks noChangeArrowheads="1"/>
          </p:cNvSpPr>
          <p:nvPr/>
        </p:nvSpPr>
        <p:spPr bwMode="auto">
          <a:xfrm>
            <a:off x="2443163" y="5921375"/>
            <a:ext cx="1016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de-AT" sz="1600">
                <a:latin typeface="Times New Roman" pitchFamily="18" charset="0"/>
              </a:rPr>
              <a:t>*</a:t>
            </a:r>
          </a:p>
        </p:txBody>
      </p:sp>
      <p:grpSp>
        <p:nvGrpSpPr>
          <p:cNvPr id="3" name="Group 33"/>
          <p:cNvGrpSpPr>
            <a:grpSpLocks/>
          </p:cNvGrpSpPr>
          <p:nvPr/>
        </p:nvGrpSpPr>
        <p:grpSpPr bwMode="auto">
          <a:xfrm>
            <a:off x="4117975" y="4427538"/>
            <a:ext cx="1830388" cy="565150"/>
            <a:chOff x="2594" y="2789"/>
            <a:chExt cx="1153" cy="356"/>
          </a:xfrm>
        </p:grpSpPr>
        <p:sp>
          <p:nvSpPr>
            <p:cNvPr id="22588" name="Line 34"/>
            <p:cNvSpPr>
              <a:spLocks noChangeShapeType="1"/>
            </p:cNvSpPr>
            <p:nvPr/>
          </p:nvSpPr>
          <p:spPr bwMode="auto">
            <a:xfrm>
              <a:off x="2594" y="2789"/>
              <a:ext cx="12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cs-CZ"/>
            </a:p>
          </p:txBody>
        </p:sp>
        <p:sp>
          <p:nvSpPr>
            <p:cNvPr id="22589" name="Line 35"/>
            <p:cNvSpPr>
              <a:spLocks noChangeShapeType="1"/>
            </p:cNvSpPr>
            <p:nvPr/>
          </p:nvSpPr>
          <p:spPr bwMode="auto">
            <a:xfrm>
              <a:off x="2594" y="3145"/>
              <a:ext cx="12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cs-CZ"/>
            </a:p>
          </p:txBody>
        </p:sp>
        <p:sp>
          <p:nvSpPr>
            <p:cNvPr id="22590" name="Line 36"/>
            <p:cNvSpPr>
              <a:spLocks noChangeShapeType="1"/>
            </p:cNvSpPr>
            <p:nvPr/>
          </p:nvSpPr>
          <p:spPr bwMode="auto">
            <a:xfrm flipV="1">
              <a:off x="2722" y="2789"/>
              <a:ext cx="0" cy="35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cs-CZ"/>
            </a:p>
          </p:txBody>
        </p:sp>
        <p:sp>
          <p:nvSpPr>
            <p:cNvPr id="22591" name="Line 37"/>
            <p:cNvSpPr>
              <a:spLocks noChangeShapeType="1"/>
            </p:cNvSpPr>
            <p:nvPr/>
          </p:nvSpPr>
          <p:spPr bwMode="auto">
            <a:xfrm>
              <a:off x="2731" y="2962"/>
              <a:ext cx="12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cs-CZ"/>
            </a:p>
          </p:txBody>
        </p:sp>
        <p:sp>
          <p:nvSpPr>
            <p:cNvPr id="22592" name="AutoShape 38"/>
            <p:cNvSpPr>
              <a:spLocks noChangeArrowheads="1"/>
            </p:cNvSpPr>
            <p:nvPr/>
          </p:nvSpPr>
          <p:spPr bwMode="auto">
            <a:xfrm rot="5400000">
              <a:off x="2872" y="2911"/>
              <a:ext cx="119" cy="119"/>
            </a:xfrm>
            <a:prstGeom prst="triangle">
              <a:avLst>
                <a:gd name="adj" fmla="val 50000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cs-CZ"/>
            </a:p>
          </p:txBody>
        </p:sp>
        <p:sp>
          <p:nvSpPr>
            <p:cNvPr id="22593" name="Rectangle 39"/>
            <p:cNvSpPr>
              <a:spLocks noChangeArrowheads="1"/>
            </p:cNvSpPr>
            <p:nvPr/>
          </p:nvSpPr>
          <p:spPr bwMode="auto">
            <a:xfrm>
              <a:off x="2997" y="2825"/>
              <a:ext cx="750" cy="293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cs-CZ"/>
            </a:p>
          </p:txBody>
        </p:sp>
        <p:sp>
          <p:nvSpPr>
            <p:cNvPr id="22594" name="Text Box 40"/>
            <p:cNvSpPr txBox="1">
              <a:spLocks noChangeArrowheads="1"/>
            </p:cNvSpPr>
            <p:nvPr/>
          </p:nvSpPr>
          <p:spPr bwMode="auto">
            <a:xfrm>
              <a:off x="3067" y="2901"/>
              <a:ext cx="648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de-AT" sz="1600">
                  <a:latin typeface="Times New Roman" pitchFamily="18" charset="0"/>
                </a:rPr>
                <a:t>MethodBase</a:t>
              </a:r>
            </a:p>
          </p:txBody>
        </p:sp>
      </p:grpSp>
      <p:grpSp>
        <p:nvGrpSpPr>
          <p:cNvPr id="4" name="Group 41"/>
          <p:cNvGrpSpPr>
            <a:grpSpLocks/>
          </p:cNvGrpSpPr>
          <p:nvPr/>
        </p:nvGrpSpPr>
        <p:grpSpPr bwMode="auto">
          <a:xfrm>
            <a:off x="4132263" y="3860800"/>
            <a:ext cx="3702050" cy="2206625"/>
            <a:chOff x="2603" y="2432"/>
            <a:chExt cx="2332" cy="1390"/>
          </a:xfrm>
        </p:grpSpPr>
        <p:sp>
          <p:nvSpPr>
            <p:cNvPr id="22579" name="Line 42"/>
            <p:cNvSpPr>
              <a:spLocks noChangeShapeType="1"/>
            </p:cNvSpPr>
            <p:nvPr/>
          </p:nvSpPr>
          <p:spPr bwMode="auto">
            <a:xfrm>
              <a:off x="2603" y="2432"/>
              <a:ext cx="130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cs-CZ"/>
            </a:p>
          </p:txBody>
        </p:sp>
        <p:sp>
          <p:nvSpPr>
            <p:cNvPr id="22580" name="Line 43"/>
            <p:cNvSpPr>
              <a:spLocks noChangeShapeType="1"/>
            </p:cNvSpPr>
            <p:nvPr/>
          </p:nvSpPr>
          <p:spPr bwMode="auto">
            <a:xfrm>
              <a:off x="2603" y="3474"/>
              <a:ext cx="130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cs-CZ"/>
            </a:p>
          </p:txBody>
        </p:sp>
        <p:sp>
          <p:nvSpPr>
            <p:cNvPr id="22581" name="Line 44"/>
            <p:cNvSpPr>
              <a:spLocks noChangeShapeType="1"/>
            </p:cNvSpPr>
            <p:nvPr/>
          </p:nvSpPr>
          <p:spPr bwMode="auto">
            <a:xfrm>
              <a:off x="2603" y="3822"/>
              <a:ext cx="130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cs-CZ"/>
            </a:p>
          </p:txBody>
        </p:sp>
        <p:sp>
          <p:nvSpPr>
            <p:cNvPr id="22582" name="Line 45"/>
            <p:cNvSpPr>
              <a:spLocks noChangeShapeType="1"/>
            </p:cNvSpPr>
            <p:nvPr/>
          </p:nvSpPr>
          <p:spPr bwMode="auto">
            <a:xfrm flipV="1">
              <a:off x="3911" y="2432"/>
              <a:ext cx="0" cy="139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cs-CZ"/>
            </a:p>
          </p:txBody>
        </p:sp>
        <p:sp>
          <p:nvSpPr>
            <p:cNvPr id="22583" name="Line 46"/>
            <p:cNvSpPr>
              <a:spLocks noChangeShapeType="1"/>
            </p:cNvSpPr>
            <p:nvPr/>
          </p:nvSpPr>
          <p:spPr bwMode="auto">
            <a:xfrm>
              <a:off x="3746" y="2971"/>
              <a:ext cx="16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cs-CZ"/>
            </a:p>
          </p:txBody>
        </p:sp>
        <p:sp>
          <p:nvSpPr>
            <p:cNvPr id="22584" name="Line 47"/>
            <p:cNvSpPr>
              <a:spLocks noChangeShapeType="1"/>
            </p:cNvSpPr>
            <p:nvPr/>
          </p:nvSpPr>
          <p:spPr bwMode="auto">
            <a:xfrm>
              <a:off x="3920" y="3080"/>
              <a:ext cx="12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cs-CZ"/>
            </a:p>
          </p:txBody>
        </p:sp>
        <p:sp>
          <p:nvSpPr>
            <p:cNvPr id="22585" name="AutoShape 48"/>
            <p:cNvSpPr>
              <a:spLocks noChangeArrowheads="1"/>
            </p:cNvSpPr>
            <p:nvPr/>
          </p:nvSpPr>
          <p:spPr bwMode="auto">
            <a:xfrm rot="5400000">
              <a:off x="4061" y="3029"/>
              <a:ext cx="119" cy="119"/>
            </a:xfrm>
            <a:prstGeom prst="triangle">
              <a:avLst>
                <a:gd name="adj" fmla="val 50000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cs-CZ"/>
            </a:p>
          </p:txBody>
        </p:sp>
        <p:sp>
          <p:nvSpPr>
            <p:cNvPr id="22586" name="Rectangle 49"/>
            <p:cNvSpPr>
              <a:spLocks noChangeArrowheads="1"/>
            </p:cNvSpPr>
            <p:nvPr/>
          </p:nvSpPr>
          <p:spPr bwMode="auto">
            <a:xfrm>
              <a:off x="4185" y="2944"/>
              <a:ext cx="750" cy="293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cs-CZ"/>
            </a:p>
          </p:txBody>
        </p:sp>
        <p:sp>
          <p:nvSpPr>
            <p:cNvPr id="22587" name="Text Box 50"/>
            <p:cNvSpPr txBox="1">
              <a:spLocks noChangeArrowheads="1"/>
            </p:cNvSpPr>
            <p:nvPr/>
          </p:nvSpPr>
          <p:spPr bwMode="auto">
            <a:xfrm>
              <a:off x="4255" y="3020"/>
              <a:ext cx="649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de-AT" sz="1600">
                  <a:latin typeface="Times New Roman" pitchFamily="18" charset="0"/>
                </a:rPr>
                <a:t>MemberInfo</a:t>
              </a:r>
            </a:p>
          </p:txBody>
        </p:sp>
      </p:grpSp>
      <p:grpSp>
        <p:nvGrpSpPr>
          <p:cNvPr id="5" name="Group 51"/>
          <p:cNvGrpSpPr>
            <a:grpSpLocks/>
          </p:cNvGrpSpPr>
          <p:nvPr/>
        </p:nvGrpSpPr>
        <p:grpSpPr bwMode="auto">
          <a:xfrm>
            <a:off x="736600" y="1901825"/>
            <a:ext cx="1169988" cy="1320800"/>
            <a:chOff x="464" y="1198"/>
            <a:chExt cx="737" cy="832"/>
          </a:xfrm>
        </p:grpSpPr>
        <p:sp>
          <p:nvSpPr>
            <p:cNvPr id="22574" name="Text Box 52"/>
            <p:cNvSpPr txBox="1">
              <a:spLocks noChangeArrowheads="1"/>
            </p:cNvSpPr>
            <p:nvPr/>
          </p:nvSpPr>
          <p:spPr bwMode="auto">
            <a:xfrm>
              <a:off x="617" y="1331"/>
              <a:ext cx="584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de-AT" sz="1600">
                  <a:latin typeface="Times New Roman" pitchFamily="18" charset="0"/>
                </a:rPr>
                <a:t>GetTypes()</a:t>
              </a:r>
            </a:p>
          </p:txBody>
        </p:sp>
        <p:sp>
          <p:nvSpPr>
            <p:cNvPr id="22575" name="Rectangle 53"/>
            <p:cNvSpPr>
              <a:spLocks noChangeArrowheads="1"/>
            </p:cNvSpPr>
            <p:nvPr/>
          </p:nvSpPr>
          <p:spPr bwMode="auto">
            <a:xfrm>
              <a:off x="464" y="1737"/>
              <a:ext cx="658" cy="293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cs-CZ"/>
            </a:p>
          </p:txBody>
        </p:sp>
        <p:sp>
          <p:nvSpPr>
            <p:cNvPr id="22576" name="Text Box 54"/>
            <p:cNvSpPr txBox="1">
              <a:spLocks noChangeArrowheads="1"/>
            </p:cNvSpPr>
            <p:nvPr/>
          </p:nvSpPr>
          <p:spPr bwMode="auto">
            <a:xfrm>
              <a:off x="534" y="1813"/>
              <a:ext cx="263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de-AT" sz="1600">
                  <a:latin typeface="Times New Roman" pitchFamily="18" charset="0"/>
                </a:rPr>
                <a:t>Type</a:t>
              </a:r>
            </a:p>
          </p:txBody>
        </p:sp>
        <p:sp>
          <p:nvSpPr>
            <p:cNvPr id="22577" name="Line 55"/>
            <p:cNvSpPr>
              <a:spLocks noChangeShapeType="1"/>
            </p:cNvSpPr>
            <p:nvPr/>
          </p:nvSpPr>
          <p:spPr bwMode="auto">
            <a:xfrm>
              <a:off x="564" y="1198"/>
              <a:ext cx="0" cy="53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cs-CZ"/>
            </a:p>
          </p:txBody>
        </p:sp>
        <p:sp>
          <p:nvSpPr>
            <p:cNvPr id="22578" name="Text Box 56"/>
            <p:cNvSpPr txBox="1">
              <a:spLocks noChangeArrowheads="1"/>
            </p:cNvSpPr>
            <p:nvPr/>
          </p:nvSpPr>
          <p:spPr bwMode="auto">
            <a:xfrm>
              <a:off x="616" y="1592"/>
              <a:ext cx="64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de-AT" sz="1600">
                  <a:latin typeface="Times New Roman" pitchFamily="18" charset="0"/>
                </a:rPr>
                <a:t>*</a:t>
              </a:r>
            </a:p>
          </p:txBody>
        </p:sp>
      </p:grpSp>
      <p:grpSp>
        <p:nvGrpSpPr>
          <p:cNvPr id="6" name="Group 57"/>
          <p:cNvGrpSpPr>
            <a:grpSpLocks/>
          </p:cNvGrpSpPr>
          <p:nvPr/>
        </p:nvGrpSpPr>
        <p:grpSpPr bwMode="auto">
          <a:xfrm>
            <a:off x="1582738" y="2554288"/>
            <a:ext cx="1239837" cy="363537"/>
            <a:chOff x="997" y="1609"/>
            <a:chExt cx="781" cy="229"/>
          </a:xfrm>
        </p:grpSpPr>
        <p:sp>
          <p:nvSpPr>
            <p:cNvPr id="22569" name="Line 58"/>
            <p:cNvSpPr>
              <a:spLocks noChangeShapeType="1"/>
            </p:cNvSpPr>
            <p:nvPr/>
          </p:nvSpPr>
          <p:spPr bwMode="auto">
            <a:xfrm>
              <a:off x="997" y="1609"/>
              <a:ext cx="0" cy="128"/>
            </a:xfrm>
            <a:prstGeom prst="line">
              <a:avLst/>
            </a:prstGeom>
            <a:noFill/>
            <a:ln w="9525">
              <a:noFill/>
              <a:round/>
              <a:headEnd/>
              <a:tailEnd type="triangle" w="med" len="med"/>
            </a:ln>
          </p:spPr>
          <p:txBody>
            <a:bodyPr wrap="none" lIns="0" tIns="0" rIns="0" bIns="0">
              <a:spAutoFit/>
            </a:bodyPr>
            <a:lstStyle/>
            <a:p>
              <a:endParaRPr lang="cs-CZ"/>
            </a:p>
          </p:txBody>
        </p:sp>
        <p:sp>
          <p:nvSpPr>
            <p:cNvPr id="22570" name="Line 59"/>
            <p:cNvSpPr>
              <a:spLocks noChangeShapeType="1"/>
            </p:cNvSpPr>
            <p:nvPr/>
          </p:nvSpPr>
          <p:spPr bwMode="auto">
            <a:xfrm>
              <a:off x="1125" y="1838"/>
              <a:ext cx="109" cy="0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endParaRPr lang="cs-CZ"/>
            </a:p>
          </p:txBody>
        </p:sp>
        <p:sp>
          <p:nvSpPr>
            <p:cNvPr id="22571" name="Line 60"/>
            <p:cNvSpPr>
              <a:spLocks noChangeShapeType="1"/>
            </p:cNvSpPr>
            <p:nvPr/>
          </p:nvSpPr>
          <p:spPr bwMode="auto">
            <a:xfrm flipV="1">
              <a:off x="1234" y="1609"/>
              <a:ext cx="0" cy="229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endParaRPr lang="cs-CZ"/>
            </a:p>
          </p:txBody>
        </p:sp>
        <p:sp>
          <p:nvSpPr>
            <p:cNvPr id="22572" name="Line 61"/>
            <p:cNvSpPr>
              <a:spLocks noChangeShapeType="1"/>
            </p:cNvSpPr>
            <p:nvPr/>
          </p:nvSpPr>
          <p:spPr bwMode="auto">
            <a:xfrm flipH="1">
              <a:off x="997" y="1609"/>
              <a:ext cx="237" cy="0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endParaRPr lang="cs-CZ"/>
            </a:p>
          </p:txBody>
        </p:sp>
        <p:sp>
          <p:nvSpPr>
            <p:cNvPr id="22573" name="Text Box 62"/>
            <p:cNvSpPr txBox="1">
              <a:spLocks noChangeArrowheads="1"/>
            </p:cNvSpPr>
            <p:nvPr/>
          </p:nvSpPr>
          <p:spPr bwMode="auto">
            <a:xfrm>
              <a:off x="1266" y="1642"/>
              <a:ext cx="512" cy="154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de-AT" sz="1600">
                  <a:latin typeface="Times New Roman" pitchFamily="18" charset="0"/>
                </a:rPr>
                <a:t>BaseType</a:t>
              </a:r>
            </a:p>
          </p:txBody>
        </p:sp>
      </p:grpSp>
      <p:grpSp>
        <p:nvGrpSpPr>
          <p:cNvPr id="7" name="Group 63"/>
          <p:cNvGrpSpPr>
            <a:grpSpLocks/>
          </p:cNvGrpSpPr>
          <p:nvPr/>
        </p:nvGrpSpPr>
        <p:grpSpPr bwMode="auto">
          <a:xfrm>
            <a:off x="1427163" y="3048000"/>
            <a:ext cx="1387475" cy="419100"/>
            <a:chOff x="899" y="1920"/>
            <a:chExt cx="874" cy="264"/>
          </a:xfrm>
        </p:grpSpPr>
        <p:sp>
          <p:nvSpPr>
            <p:cNvPr id="22563" name="Line 64"/>
            <p:cNvSpPr>
              <a:spLocks noChangeShapeType="1"/>
            </p:cNvSpPr>
            <p:nvPr/>
          </p:nvSpPr>
          <p:spPr bwMode="auto">
            <a:xfrm>
              <a:off x="1125" y="1920"/>
              <a:ext cx="109" cy="0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endParaRPr lang="cs-CZ"/>
            </a:p>
          </p:txBody>
        </p:sp>
        <p:sp>
          <p:nvSpPr>
            <p:cNvPr id="22564" name="Line 65"/>
            <p:cNvSpPr>
              <a:spLocks noChangeShapeType="1"/>
            </p:cNvSpPr>
            <p:nvPr/>
          </p:nvSpPr>
          <p:spPr bwMode="auto">
            <a:xfrm flipV="1">
              <a:off x="1234" y="1920"/>
              <a:ext cx="0" cy="229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endParaRPr lang="cs-CZ"/>
            </a:p>
          </p:txBody>
        </p:sp>
        <p:sp>
          <p:nvSpPr>
            <p:cNvPr id="22565" name="Line 66"/>
            <p:cNvSpPr>
              <a:spLocks noChangeShapeType="1"/>
            </p:cNvSpPr>
            <p:nvPr/>
          </p:nvSpPr>
          <p:spPr bwMode="auto">
            <a:xfrm flipH="1">
              <a:off x="997" y="2149"/>
              <a:ext cx="237" cy="0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endParaRPr lang="cs-CZ"/>
            </a:p>
          </p:txBody>
        </p:sp>
        <p:sp>
          <p:nvSpPr>
            <p:cNvPr id="22566" name="Line 67"/>
            <p:cNvSpPr>
              <a:spLocks noChangeShapeType="1"/>
            </p:cNvSpPr>
            <p:nvPr/>
          </p:nvSpPr>
          <p:spPr bwMode="auto">
            <a:xfrm flipV="1">
              <a:off x="987" y="2030"/>
              <a:ext cx="0" cy="119"/>
            </a:xfrm>
            <a:prstGeom prst="line">
              <a:avLst/>
            </a:prstGeom>
            <a:noFill/>
            <a:ln w="9525">
              <a:noFill/>
              <a:round/>
              <a:headEnd/>
              <a:tailEnd type="triangle" w="med" len="med"/>
            </a:ln>
          </p:spPr>
          <p:txBody>
            <a:bodyPr wrap="none" lIns="0" tIns="0" rIns="0" bIns="0">
              <a:spAutoFit/>
            </a:bodyPr>
            <a:lstStyle/>
            <a:p>
              <a:endParaRPr lang="cs-CZ"/>
            </a:p>
          </p:txBody>
        </p:sp>
        <p:sp>
          <p:nvSpPr>
            <p:cNvPr id="22567" name="Text Box 68"/>
            <p:cNvSpPr txBox="1">
              <a:spLocks noChangeArrowheads="1"/>
            </p:cNvSpPr>
            <p:nvPr/>
          </p:nvSpPr>
          <p:spPr bwMode="auto">
            <a:xfrm>
              <a:off x="899" y="2030"/>
              <a:ext cx="64" cy="154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de-AT" sz="1600">
                  <a:latin typeface="Times New Roman" pitchFamily="18" charset="0"/>
                </a:rPr>
                <a:t>*</a:t>
              </a:r>
            </a:p>
          </p:txBody>
        </p:sp>
        <p:sp>
          <p:nvSpPr>
            <p:cNvPr id="22568" name="Text Box 69"/>
            <p:cNvSpPr txBox="1">
              <a:spLocks noChangeArrowheads="1"/>
            </p:cNvSpPr>
            <p:nvPr/>
          </p:nvSpPr>
          <p:spPr bwMode="auto">
            <a:xfrm>
              <a:off x="1266" y="1962"/>
              <a:ext cx="507" cy="154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de-AT" sz="1600">
                  <a:latin typeface="Times New Roman" pitchFamily="18" charset="0"/>
                </a:rPr>
                <a:t>Interfaces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68866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2" name="Rectangle 8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Class Type</a:t>
            </a:r>
          </a:p>
        </p:txBody>
      </p:sp>
      <p:sp>
        <p:nvSpPr>
          <p:cNvPr id="1033" name="Rectangle 9"/>
          <p:cNvSpPr>
            <a:spLocks noGrp="1" noChangeArrowheads="1"/>
          </p:cNvSpPr>
          <p:nvPr>
            <p:ph type="body" sz="quarter" idx="13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GB" sz="1800" smtClean="0"/>
              <a:t>Type used for meta-description of all types in the run-time system</a:t>
            </a:r>
          </a:p>
          <a:p>
            <a:pPr>
              <a:lnSpc>
                <a:spcPct val="80000"/>
              </a:lnSpc>
            </a:pPr>
            <a:r>
              <a:rPr lang="en-GB" sz="1800" smtClean="0"/>
              <a:t>Provides access to the meta-information about its members</a:t>
            </a:r>
          </a:p>
          <a:p>
            <a:pPr>
              <a:lnSpc>
                <a:spcPct val="80000"/>
              </a:lnSpc>
              <a:spcBef>
                <a:spcPts val="650"/>
              </a:spcBef>
              <a:buFont typeface="Wingdings" pitchFamily="2" charset="2"/>
              <a:buNone/>
            </a:pPr>
            <a:r>
              <a:rPr lang="en-GB" sz="1800" smtClean="0"/>
              <a:t>	</a:t>
            </a:r>
          </a:p>
        </p:txBody>
      </p:sp>
      <p:sp>
        <p:nvSpPr>
          <p:cNvPr id="1034" name="Text Box 10"/>
          <p:cNvSpPr txBox="1">
            <a:spLocks noChangeArrowheads="1"/>
          </p:cNvSpPr>
          <p:nvPr/>
        </p:nvSpPr>
        <p:spPr bwMode="auto">
          <a:xfrm>
            <a:off x="395288" y="2133600"/>
            <a:ext cx="4824412" cy="424815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tabLst>
                <a:tab pos="355600" algn="l"/>
              </a:tabLst>
            </a:pPr>
            <a:r>
              <a:rPr lang="en-GB" sz="1600" dirty="0">
                <a:solidFill>
                  <a:schemeClr val="accent2"/>
                </a:solidFill>
              </a:rPr>
              <a:t>public abstract</a:t>
            </a:r>
            <a:r>
              <a:rPr lang="en-GB" sz="1600" dirty="0"/>
              <a:t> </a:t>
            </a:r>
            <a:r>
              <a:rPr lang="en-GB" sz="1600" dirty="0">
                <a:solidFill>
                  <a:schemeClr val="accent2"/>
                </a:solidFill>
              </a:rPr>
              <a:t>class</a:t>
            </a:r>
            <a:r>
              <a:rPr lang="en-GB" sz="1600" dirty="0"/>
              <a:t> </a:t>
            </a:r>
            <a:r>
              <a:rPr lang="en-GB" sz="1600" b="1" dirty="0"/>
              <a:t>Type</a:t>
            </a:r>
            <a:r>
              <a:rPr lang="en-GB" sz="1600" dirty="0"/>
              <a:t> : </a:t>
            </a:r>
            <a:r>
              <a:rPr lang="en-GB" sz="1600" dirty="0" err="1"/>
              <a:t>MemberInfo</a:t>
            </a:r>
            <a:r>
              <a:rPr lang="en-GB" sz="1600" dirty="0"/>
              <a:t>, </a:t>
            </a:r>
            <a:r>
              <a:rPr lang="en-GB" sz="1600" dirty="0" err="1"/>
              <a:t>IReflect</a:t>
            </a:r>
            <a:r>
              <a:rPr lang="en-GB" sz="1600" dirty="0"/>
              <a:t> {</a:t>
            </a:r>
          </a:p>
          <a:p>
            <a:pPr eaLnBrk="0" hangingPunct="0">
              <a:tabLst>
                <a:tab pos="355600" algn="l"/>
              </a:tabLst>
            </a:pPr>
            <a:endParaRPr lang="en-GB" sz="1600" dirty="0"/>
          </a:p>
          <a:p>
            <a:pPr eaLnBrk="0" hangingPunct="0">
              <a:tabLst>
                <a:tab pos="355600" algn="l"/>
              </a:tabLst>
            </a:pPr>
            <a:r>
              <a:rPr lang="en-GB" sz="1600" dirty="0"/>
              <a:t>	</a:t>
            </a:r>
            <a:r>
              <a:rPr lang="en-GB" sz="1600" dirty="0">
                <a:solidFill>
                  <a:schemeClr val="accent2"/>
                </a:solidFill>
              </a:rPr>
              <a:t>public abstract string</a:t>
            </a:r>
            <a:r>
              <a:rPr lang="en-GB" sz="1600" dirty="0"/>
              <a:t> </a:t>
            </a:r>
            <a:r>
              <a:rPr lang="en-GB" sz="1600" b="1" dirty="0" err="1"/>
              <a:t>FullName</a:t>
            </a:r>
            <a:r>
              <a:rPr lang="en-GB" sz="1600" dirty="0"/>
              <a:t> {</a:t>
            </a:r>
            <a:r>
              <a:rPr lang="en-GB" sz="1600" dirty="0">
                <a:solidFill>
                  <a:schemeClr val="accent2"/>
                </a:solidFill>
              </a:rPr>
              <a:t>get</a:t>
            </a:r>
            <a:r>
              <a:rPr lang="en-GB" sz="1600" dirty="0"/>
              <a:t>;};</a:t>
            </a:r>
          </a:p>
          <a:p>
            <a:pPr eaLnBrk="0" hangingPunct="0">
              <a:tabLst>
                <a:tab pos="355600" algn="l"/>
              </a:tabLst>
            </a:pPr>
            <a:r>
              <a:rPr lang="en-GB" sz="1600" dirty="0">
                <a:solidFill>
                  <a:schemeClr val="accent2"/>
                </a:solidFill>
              </a:rPr>
              <a:t>	public abstract</a:t>
            </a:r>
            <a:r>
              <a:rPr lang="en-GB" sz="1600" dirty="0"/>
              <a:t> Type </a:t>
            </a:r>
            <a:r>
              <a:rPr lang="en-GB" sz="1600" b="1" dirty="0" err="1"/>
              <a:t>BaseType</a:t>
            </a:r>
            <a:r>
              <a:rPr lang="en-GB" sz="1600" dirty="0"/>
              <a:t> {</a:t>
            </a:r>
            <a:r>
              <a:rPr lang="en-GB" sz="1600" dirty="0">
                <a:solidFill>
                  <a:schemeClr val="accent2"/>
                </a:solidFill>
              </a:rPr>
              <a:t>get</a:t>
            </a:r>
            <a:r>
              <a:rPr lang="en-GB" sz="1600" dirty="0"/>
              <a:t>;};</a:t>
            </a:r>
            <a:endParaRPr lang="en-GB" sz="1600" dirty="0">
              <a:solidFill>
                <a:srgbClr val="008080"/>
              </a:solidFill>
            </a:endParaRPr>
          </a:p>
          <a:p>
            <a:pPr eaLnBrk="0" hangingPunct="0">
              <a:tabLst>
                <a:tab pos="355600" algn="l"/>
              </a:tabLst>
            </a:pPr>
            <a:r>
              <a:rPr lang="en-GB" sz="1600" dirty="0"/>
              <a:t>	</a:t>
            </a:r>
            <a:r>
              <a:rPr lang="en-GB" sz="1600" dirty="0">
                <a:solidFill>
                  <a:schemeClr val="accent2"/>
                </a:solidFill>
              </a:rPr>
              <a:t>public </a:t>
            </a:r>
            <a:r>
              <a:rPr lang="en-GB" sz="1600" dirty="0"/>
              <a:t>Type[] </a:t>
            </a:r>
            <a:r>
              <a:rPr lang="en-GB" sz="1600" b="1" dirty="0" err="1"/>
              <a:t>GetInterfaces</a:t>
            </a:r>
            <a:r>
              <a:rPr lang="en-GB" sz="1600" dirty="0"/>
              <a:t>(); </a:t>
            </a:r>
          </a:p>
          <a:p>
            <a:pPr eaLnBrk="0" hangingPunct="0">
              <a:tabLst>
                <a:tab pos="355600" algn="l"/>
              </a:tabLst>
            </a:pPr>
            <a:r>
              <a:rPr lang="en-GB" sz="1600" dirty="0"/>
              <a:t>		</a:t>
            </a:r>
            <a:endParaRPr lang="en-GB" sz="1600" dirty="0">
              <a:solidFill>
                <a:srgbClr val="008080"/>
              </a:solidFill>
            </a:endParaRPr>
          </a:p>
          <a:p>
            <a:pPr eaLnBrk="0" hangingPunct="0">
              <a:tabLst>
                <a:tab pos="355600" algn="l"/>
              </a:tabLst>
            </a:pPr>
            <a:r>
              <a:rPr lang="en-GB" sz="1600" dirty="0"/>
              <a:t>	</a:t>
            </a:r>
            <a:r>
              <a:rPr lang="en-GB" sz="1600" dirty="0">
                <a:solidFill>
                  <a:schemeClr val="accent2"/>
                </a:solidFill>
              </a:rPr>
              <a:t>public </a:t>
            </a:r>
            <a:r>
              <a:rPr lang="en-GB" sz="1600" dirty="0" err="1">
                <a:solidFill>
                  <a:schemeClr val="accent2"/>
                </a:solidFill>
              </a:rPr>
              <a:t>bool</a:t>
            </a:r>
            <a:r>
              <a:rPr lang="en-GB" sz="1600" dirty="0"/>
              <a:t> </a:t>
            </a:r>
            <a:r>
              <a:rPr lang="en-GB" sz="1600" b="1" dirty="0" err="1"/>
              <a:t>IsAbstract</a:t>
            </a:r>
            <a:r>
              <a:rPr lang="en-GB" sz="1600" dirty="0"/>
              <a:t> {</a:t>
            </a:r>
            <a:r>
              <a:rPr lang="en-GB" sz="1600" dirty="0">
                <a:solidFill>
                  <a:schemeClr val="accent2"/>
                </a:solidFill>
              </a:rPr>
              <a:t>get</a:t>
            </a:r>
            <a:r>
              <a:rPr lang="en-GB" sz="1600" dirty="0"/>
              <a:t>;}; </a:t>
            </a:r>
            <a:endParaRPr lang="en-GB" sz="1600" dirty="0">
              <a:solidFill>
                <a:srgbClr val="008080"/>
              </a:solidFill>
            </a:endParaRPr>
          </a:p>
          <a:p>
            <a:pPr eaLnBrk="0" hangingPunct="0">
              <a:tabLst>
                <a:tab pos="355600" algn="l"/>
              </a:tabLst>
            </a:pPr>
            <a:r>
              <a:rPr lang="en-GB" sz="1600" dirty="0"/>
              <a:t>	</a:t>
            </a:r>
            <a:r>
              <a:rPr lang="en-GB" sz="1600" dirty="0">
                <a:solidFill>
                  <a:schemeClr val="accent2"/>
                </a:solidFill>
              </a:rPr>
              <a:t>public </a:t>
            </a:r>
            <a:r>
              <a:rPr lang="en-GB" sz="1600" dirty="0" err="1">
                <a:solidFill>
                  <a:schemeClr val="accent2"/>
                </a:solidFill>
              </a:rPr>
              <a:t>bool</a:t>
            </a:r>
            <a:r>
              <a:rPr lang="en-GB" sz="1600" dirty="0"/>
              <a:t> </a:t>
            </a:r>
            <a:r>
              <a:rPr lang="en-GB" sz="1600" b="1" dirty="0" err="1"/>
              <a:t>IsClass</a:t>
            </a:r>
            <a:r>
              <a:rPr lang="en-GB" sz="1600" dirty="0"/>
              <a:t> {</a:t>
            </a:r>
            <a:r>
              <a:rPr lang="en-GB" sz="1600" dirty="0">
                <a:solidFill>
                  <a:schemeClr val="accent2"/>
                </a:solidFill>
              </a:rPr>
              <a:t>get</a:t>
            </a:r>
            <a:r>
              <a:rPr lang="en-GB" sz="1600" dirty="0"/>
              <a:t>;};  </a:t>
            </a:r>
            <a:endParaRPr lang="en-GB" sz="1600" dirty="0">
              <a:solidFill>
                <a:srgbClr val="008080"/>
              </a:solidFill>
            </a:endParaRPr>
          </a:p>
          <a:p>
            <a:pPr eaLnBrk="0" hangingPunct="0">
              <a:tabLst>
                <a:tab pos="355600" algn="l"/>
              </a:tabLst>
            </a:pPr>
            <a:r>
              <a:rPr lang="en-GB" sz="1600" dirty="0"/>
              <a:t>	</a:t>
            </a:r>
            <a:r>
              <a:rPr lang="en-GB" sz="1600" dirty="0">
                <a:solidFill>
                  <a:schemeClr val="accent2"/>
                </a:solidFill>
              </a:rPr>
              <a:t>public </a:t>
            </a:r>
            <a:r>
              <a:rPr lang="en-GB" sz="1600" dirty="0" err="1">
                <a:solidFill>
                  <a:schemeClr val="accent2"/>
                </a:solidFill>
              </a:rPr>
              <a:t>bool</a:t>
            </a:r>
            <a:r>
              <a:rPr lang="en-GB" sz="1600" dirty="0"/>
              <a:t> </a:t>
            </a:r>
            <a:r>
              <a:rPr lang="en-GB" sz="1600" b="1" dirty="0" err="1"/>
              <a:t>IsPublic</a:t>
            </a:r>
            <a:r>
              <a:rPr lang="en-GB" sz="1600" dirty="0"/>
              <a:t> {</a:t>
            </a:r>
            <a:r>
              <a:rPr lang="en-GB" sz="1600" dirty="0">
                <a:solidFill>
                  <a:schemeClr val="accent2"/>
                </a:solidFill>
              </a:rPr>
              <a:t>get</a:t>
            </a:r>
            <a:r>
              <a:rPr lang="en-GB" sz="1600" dirty="0"/>
              <a:t>;};  </a:t>
            </a:r>
          </a:p>
          <a:p>
            <a:pPr eaLnBrk="0" hangingPunct="0">
              <a:tabLst>
                <a:tab pos="355600" algn="l"/>
              </a:tabLst>
            </a:pPr>
            <a:r>
              <a:rPr lang="en-GB" sz="1600" dirty="0"/>
              <a:t>	…</a:t>
            </a:r>
            <a:endParaRPr lang="en-GB" sz="1600" dirty="0">
              <a:solidFill>
                <a:srgbClr val="008080"/>
              </a:solidFill>
            </a:endParaRPr>
          </a:p>
          <a:p>
            <a:pPr eaLnBrk="0" hangingPunct="0">
              <a:tabLst>
                <a:tab pos="355600" algn="l"/>
              </a:tabLst>
            </a:pPr>
            <a:endParaRPr lang="en-GB" sz="1600" dirty="0"/>
          </a:p>
          <a:p>
            <a:pPr eaLnBrk="0" hangingPunct="0">
              <a:tabLst>
                <a:tab pos="355600" algn="l"/>
              </a:tabLst>
            </a:pPr>
            <a:r>
              <a:rPr lang="en-GB" sz="1600" dirty="0"/>
              <a:t>	</a:t>
            </a:r>
            <a:r>
              <a:rPr lang="en-GB" sz="1600" dirty="0">
                <a:solidFill>
                  <a:schemeClr val="accent2"/>
                </a:solidFill>
              </a:rPr>
              <a:t>public</a:t>
            </a:r>
            <a:r>
              <a:rPr lang="en-GB" sz="1600" dirty="0"/>
              <a:t> </a:t>
            </a:r>
            <a:r>
              <a:rPr lang="en-GB" sz="1600" dirty="0" err="1"/>
              <a:t>ConstructorInfo</a:t>
            </a:r>
            <a:r>
              <a:rPr lang="en-GB" sz="1600" dirty="0"/>
              <a:t>[] </a:t>
            </a:r>
            <a:r>
              <a:rPr lang="en-GB" sz="1600" b="1" dirty="0" err="1"/>
              <a:t>GetConstructors</a:t>
            </a:r>
            <a:r>
              <a:rPr lang="en-GB" sz="1600" dirty="0"/>
              <a:t>();  </a:t>
            </a:r>
            <a:endParaRPr lang="en-GB" sz="1600" dirty="0">
              <a:solidFill>
                <a:srgbClr val="008080"/>
              </a:solidFill>
            </a:endParaRPr>
          </a:p>
          <a:p>
            <a:pPr eaLnBrk="0" hangingPunct="0">
              <a:tabLst>
                <a:tab pos="355600" algn="l"/>
              </a:tabLst>
            </a:pPr>
            <a:r>
              <a:rPr lang="en-GB" sz="1600" dirty="0"/>
              <a:t>	</a:t>
            </a:r>
            <a:r>
              <a:rPr lang="en-GB" sz="1600" dirty="0">
                <a:solidFill>
                  <a:schemeClr val="accent2"/>
                </a:solidFill>
              </a:rPr>
              <a:t>public</a:t>
            </a:r>
            <a:r>
              <a:rPr lang="en-GB" sz="1600" dirty="0"/>
              <a:t> </a:t>
            </a:r>
            <a:r>
              <a:rPr lang="en-GB" sz="1600" dirty="0">
                <a:solidFill>
                  <a:schemeClr val="accent2"/>
                </a:solidFill>
              </a:rPr>
              <a:t>virtual</a:t>
            </a:r>
            <a:r>
              <a:rPr lang="en-GB" sz="1600" dirty="0"/>
              <a:t> </a:t>
            </a:r>
            <a:r>
              <a:rPr lang="en-GB" sz="1600" dirty="0" err="1"/>
              <a:t>EventInfo</a:t>
            </a:r>
            <a:r>
              <a:rPr lang="en-GB" sz="1600" dirty="0"/>
              <a:t>[] </a:t>
            </a:r>
            <a:r>
              <a:rPr lang="en-GB" sz="1600" b="1" dirty="0" err="1"/>
              <a:t>GetEvents</a:t>
            </a:r>
            <a:r>
              <a:rPr lang="en-GB" sz="1600" dirty="0"/>
              <a:t>(); </a:t>
            </a:r>
          </a:p>
          <a:p>
            <a:pPr eaLnBrk="0" hangingPunct="0">
              <a:tabLst>
                <a:tab pos="355600" algn="l"/>
              </a:tabLst>
            </a:pPr>
            <a:r>
              <a:rPr lang="en-GB" sz="1600" dirty="0"/>
              <a:t>	</a:t>
            </a:r>
            <a:r>
              <a:rPr lang="en-GB" sz="1600" dirty="0">
                <a:solidFill>
                  <a:schemeClr val="accent2"/>
                </a:solidFill>
              </a:rPr>
              <a:t>public</a:t>
            </a:r>
            <a:r>
              <a:rPr lang="en-GB" sz="1600" dirty="0"/>
              <a:t> </a:t>
            </a:r>
            <a:r>
              <a:rPr lang="en-GB" sz="1600" dirty="0" err="1"/>
              <a:t>FieldInfo</a:t>
            </a:r>
            <a:r>
              <a:rPr lang="en-GB" sz="1600" dirty="0"/>
              <a:t>[] </a:t>
            </a:r>
            <a:r>
              <a:rPr lang="en-GB" sz="1600" b="1" dirty="0" err="1"/>
              <a:t>GetFields</a:t>
            </a:r>
            <a:r>
              <a:rPr lang="en-GB" sz="1600" dirty="0"/>
              <a:t>(); </a:t>
            </a:r>
            <a:endParaRPr lang="en-GB" sz="1600" dirty="0">
              <a:solidFill>
                <a:srgbClr val="008080"/>
              </a:solidFill>
            </a:endParaRPr>
          </a:p>
          <a:p>
            <a:pPr eaLnBrk="0" hangingPunct="0">
              <a:tabLst>
                <a:tab pos="355600" algn="l"/>
              </a:tabLst>
            </a:pPr>
            <a:r>
              <a:rPr lang="en-GB" sz="1600" dirty="0"/>
              <a:t>	</a:t>
            </a:r>
            <a:r>
              <a:rPr lang="en-GB" sz="1600" dirty="0">
                <a:solidFill>
                  <a:schemeClr val="accent2"/>
                </a:solidFill>
              </a:rPr>
              <a:t>public</a:t>
            </a:r>
            <a:r>
              <a:rPr lang="en-GB" sz="1600" dirty="0"/>
              <a:t> </a:t>
            </a:r>
            <a:r>
              <a:rPr lang="en-GB" sz="1600" dirty="0" err="1"/>
              <a:t>MethodInfo</a:t>
            </a:r>
            <a:r>
              <a:rPr lang="en-GB" sz="1600" dirty="0"/>
              <a:t>[] </a:t>
            </a:r>
            <a:r>
              <a:rPr lang="en-GB" sz="1600" b="1" dirty="0" err="1"/>
              <a:t>GetMethods</a:t>
            </a:r>
            <a:r>
              <a:rPr lang="en-GB" sz="1600" dirty="0"/>
              <a:t>(); </a:t>
            </a:r>
            <a:endParaRPr lang="en-GB" sz="1600" dirty="0">
              <a:solidFill>
                <a:srgbClr val="008080"/>
              </a:solidFill>
            </a:endParaRPr>
          </a:p>
          <a:p>
            <a:pPr eaLnBrk="0" hangingPunct="0">
              <a:tabLst>
                <a:tab pos="355600" algn="l"/>
              </a:tabLst>
            </a:pPr>
            <a:r>
              <a:rPr lang="en-GB" sz="1600" dirty="0"/>
              <a:t>	</a:t>
            </a:r>
            <a:r>
              <a:rPr lang="en-GB" sz="1600" dirty="0">
                <a:solidFill>
                  <a:schemeClr val="accent2"/>
                </a:solidFill>
              </a:rPr>
              <a:t>public</a:t>
            </a:r>
            <a:r>
              <a:rPr lang="en-GB" sz="1600" dirty="0"/>
              <a:t> </a:t>
            </a:r>
            <a:r>
              <a:rPr lang="en-GB" sz="1600" dirty="0" err="1"/>
              <a:t>PropertyInfo</a:t>
            </a:r>
            <a:r>
              <a:rPr lang="en-GB" sz="1600" dirty="0"/>
              <a:t>[] </a:t>
            </a:r>
            <a:r>
              <a:rPr lang="en-GB" sz="1600" b="1" dirty="0" err="1"/>
              <a:t>GetProperties</a:t>
            </a:r>
            <a:r>
              <a:rPr lang="en-GB" sz="1600" dirty="0"/>
              <a:t>(); 	...</a:t>
            </a:r>
          </a:p>
        </p:txBody>
      </p:sp>
      <p:sp>
        <p:nvSpPr>
          <p:cNvPr id="1035" name="Text Box 11"/>
          <p:cNvSpPr txBox="1">
            <a:spLocks noChangeArrowheads="1"/>
          </p:cNvSpPr>
          <p:nvPr/>
        </p:nvSpPr>
        <p:spPr bwMode="auto">
          <a:xfrm>
            <a:off x="5364163" y="2636838"/>
            <a:ext cx="3889375" cy="38225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77800" indent="-177800" eaLnBrk="0" hangingPunct="0">
              <a:lnSpc>
                <a:spcPct val="95000"/>
              </a:lnSpc>
              <a:spcBef>
                <a:spcPct val="5000"/>
              </a:spcBef>
              <a:spcAft>
                <a:spcPct val="5000"/>
              </a:spcAft>
              <a:buFontTx/>
              <a:buChar char="•"/>
            </a:pPr>
            <a:r>
              <a:rPr lang="en-GB" sz="1600" dirty="0">
                <a:latin typeface="Times New Roman" pitchFamily="18" charset="0"/>
              </a:rPr>
              <a:t>Type name</a:t>
            </a:r>
          </a:p>
          <a:p>
            <a:pPr marL="177800" indent="-177800" eaLnBrk="0" hangingPunct="0">
              <a:lnSpc>
                <a:spcPct val="95000"/>
              </a:lnSpc>
              <a:spcBef>
                <a:spcPct val="5000"/>
              </a:spcBef>
              <a:spcAft>
                <a:spcPct val="5000"/>
              </a:spcAft>
              <a:buFontTx/>
              <a:buChar char="•"/>
            </a:pPr>
            <a:r>
              <a:rPr lang="en-GB" sz="1600" dirty="0">
                <a:latin typeface="Times New Roman" pitchFamily="18" charset="0"/>
              </a:rPr>
              <a:t>Direct base type </a:t>
            </a:r>
          </a:p>
          <a:p>
            <a:pPr marL="177800" indent="-177800" eaLnBrk="0" hangingPunct="0">
              <a:lnSpc>
                <a:spcPct val="95000"/>
              </a:lnSpc>
              <a:spcBef>
                <a:spcPct val="5000"/>
              </a:spcBef>
              <a:spcAft>
                <a:spcPct val="5000"/>
              </a:spcAft>
              <a:buFontTx/>
              <a:buChar char="•"/>
            </a:pPr>
            <a:r>
              <a:rPr lang="en-GB" sz="1600" dirty="0">
                <a:latin typeface="Times New Roman" pitchFamily="18" charset="0"/>
              </a:rPr>
              <a:t>List of implemented interfaces</a:t>
            </a:r>
          </a:p>
          <a:p>
            <a:pPr marL="177800" indent="-177800" eaLnBrk="0" hangingPunct="0">
              <a:lnSpc>
                <a:spcPct val="95000"/>
              </a:lnSpc>
              <a:spcBef>
                <a:spcPct val="5000"/>
              </a:spcBef>
              <a:spcAft>
                <a:spcPct val="5000"/>
              </a:spcAft>
              <a:buFontTx/>
              <a:buChar char="•"/>
            </a:pPr>
            <a:endParaRPr lang="en-GB" sz="1600" dirty="0">
              <a:latin typeface="Times New Roman" pitchFamily="18" charset="0"/>
            </a:endParaRPr>
          </a:p>
          <a:p>
            <a:pPr marL="177800" indent="-177800" eaLnBrk="0" hangingPunct="0">
              <a:lnSpc>
                <a:spcPct val="95000"/>
              </a:lnSpc>
              <a:spcBef>
                <a:spcPct val="5000"/>
              </a:spcBef>
              <a:spcAft>
                <a:spcPct val="5000"/>
              </a:spcAft>
              <a:buFontTx/>
              <a:buChar char="•"/>
            </a:pPr>
            <a:endParaRPr lang="en-GB" sz="1600" dirty="0">
              <a:latin typeface="Times New Roman" pitchFamily="18" charset="0"/>
            </a:endParaRPr>
          </a:p>
          <a:p>
            <a:pPr marL="177800" indent="-177800" eaLnBrk="0" hangingPunct="0">
              <a:lnSpc>
                <a:spcPct val="95000"/>
              </a:lnSpc>
              <a:spcBef>
                <a:spcPct val="5000"/>
              </a:spcBef>
              <a:spcAft>
                <a:spcPct val="5000"/>
              </a:spcAft>
              <a:buFontTx/>
              <a:buChar char="•"/>
            </a:pPr>
            <a:r>
              <a:rPr lang="en-GB" sz="1600" dirty="0">
                <a:latin typeface="Times New Roman" pitchFamily="18" charset="0"/>
              </a:rPr>
              <a:t>Properties of type  </a:t>
            </a:r>
          </a:p>
          <a:p>
            <a:pPr marL="177800" indent="-177800" eaLnBrk="0" hangingPunct="0">
              <a:lnSpc>
                <a:spcPct val="95000"/>
              </a:lnSpc>
              <a:spcBef>
                <a:spcPct val="5000"/>
              </a:spcBef>
              <a:spcAft>
                <a:spcPct val="5000"/>
              </a:spcAft>
              <a:buFontTx/>
              <a:buChar char="•"/>
            </a:pPr>
            <a:endParaRPr lang="en-GB" sz="1600" dirty="0">
              <a:latin typeface="Times New Roman" pitchFamily="18" charset="0"/>
            </a:endParaRPr>
          </a:p>
          <a:p>
            <a:pPr marL="177800" indent="-177800" eaLnBrk="0" hangingPunct="0">
              <a:lnSpc>
                <a:spcPct val="95000"/>
              </a:lnSpc>
              <a:spcBef>
                <a:spcPct val="5000"/>
              </a:spcBef>
              <a:spcAft>
                <a:spcPct val="5000"/>
              </a:spcAft>
              <a:buFontTx/>
              <a:buChar char="•"/>
            </a:pPr>
            <a:endParaRPr lang="en-GB" sz="1600" dirty="0">
              <a:latin typeface="Times New Roman" pitchFamily="18" charset="0"/>
            </a:endParaRPr>
          </a:p>
          <a:p>
            <a:pPr marL="177800" indent="-177800" eaLnBrk="0" hangingPunct="0">
              <a:lnSpc>
                <a:spcPct val="95000"/>
              </a:lnSpc>
              <a:spcBef>
                <a:spcPct val="5000"/>
              </a:spcBef>
              <a:spcAft>
                <a:spcPct val="5000"/>
              </a:spcAft>
              <a:buFontTx/>
              <a:buChar char="•"/>
            </a:pPr>
            <a:r>
              <a:rPr lang="en-GB" sz="1600" dirty="0">
                <a:latin typeface="Times New Roman" pitchFamily="18" charset="0"/>
              </a:rPr>
              <a:t>Getting constructors, </a:t>
            </a:r>
            <a:br>
              <a:rPr lang="en-GB" sz="1600" dirty="0">
                <a:latin typeface="Times New Roman" pitchFamily="18" charset="0"/>
              </a:rPr>
            </a:br>
            <a:r>
              <a:rPr lang="en-GB" sz="1600" dirty="0">
                <a:latin typeface="Times New Roman" pitchFamily="18" charset="0"/>
              </a:rPr>
              <a:t>events, </a:t>
            </a:r>
            <a:br>
              <a:rPr lang="en-GB" sz="1600" dirty="0">
                <a:latin typeface="Times New Roman" pitchFamily="18" charset="0"/>
              </a:rPr>
            </a:br>
            <a:r>
              <a:rPr lang="en-GB" sz="1600" dirty="0">
                <a:latin typeface="Times New Roman" pitchFamily="18" charset="0"/>
              </a:rPr>
              <a:t>fields, </a:t>
            </a:r>
            <a:br>
              <a:rPr lang="en-GB" sz="1600" dirty="0">
                <a:latin typeface="Times New Roman" pitchFamily="18" charset="0"/>
              </a:rPr>
            </a:br>
            <a:r>
              <a:rPr lang="en-GB" sz="1600" dirty="0">
                <a:latin typeface="Times New Roman" pitchFamily="18" charset="0"/>
              </a:rPr>
              <a:t>methods, </a:t>
            </a:r>
            <a:br>
              <a:rPr lang="en-GB" sz="1600" dirty="0">
                <a:latin typeface="Times New Roman" pitchFamily="18" charset="0"/>
              </a:rPr>
            </a:br>
            <a:r>
              <a:rPr lang="en-GB" sz="1600" dirty="0">
                <a:latin typeface="Times New Roman" pitchFamily="18" charset="0"/>
              </a:rPr>
              <a:t>properties</a:t>
            </a:r>
          </a:p>
          <a:p>
            <a:pPr marL="177800" indent="-177800" eaLnBrk="0" hangingPunct="0">
              <a:lnSpc>
                <a:spcPct val="95000"/>
              </a:lnSpc>
              <a:spcBef>
                <a:spcPct val="5000"/>
              </a:spcBef>
              <a:spcAft>
                <a:spcPct val="5000"/>
              </a:spcAft>
              <a:buFontTx/>
              <a:buChar char="•"/>
            </a:pPr>
            <a:r>
              <a:rPr lang="en-GB" sz="1600" dirty="0">
                <a:latin typeface="Times New Roman" pitchFamily="18" charset="0"/>
              </a:rPr>
              <a:t>Optionally parameterized by </a:t>
            </a:r>
            <a:r>
              <a:rPr lang="en-GB" sz="1600" b="1" dirty="0" err="1"/>
              <a:t>BindingFlags</a:t>
            </a:r>
            <a:endParaRPr lang="en-GB" sz="1600" b="1" dirty="0"/>
          </a:p>
        </p:txBody>
      </p:sp>
    </p:spTree>
    <p:extLst>
      <p:ext uri="{BB962C8B-B14F-4D97-AF65-F5344CB8AC3E}">
        <p14:creationId xmlns:p14="http://schemas.microsoft.com/office/powerpoint/2010/main" val="418224503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Example: Handling plug-ins</a:t>
            </a:r>
            <a:endParaRPr lang="cs-CZ" dirty="0" smtClean="0"/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81000" y="1295400"/>
            <a:ext cx="8458200" cy="5257800"/>
          </a:xfrm>
          <a:prstGeom prst="rect">
            <a:avLst/>
          </a:prstGeom>
        </p:spPr>
        <p:txBody>
          <a:bodyPr/>
          <a:lstStyle/>
          <a:p>
            <a:r>
              <a:rPr lang="en-US" sz="1800" dirty="0" smtClean="0"/>
              <a:t>“Plug-in” is any class implementing </a:t>
            </a:r>
            <a:r>
              <a:rPr lang="en-US" sz="1800" dirty="0" err="1" smtClean="0"/>
              <a:t>IMyPlugin</a:t>
            </a:r>
            <a:r>
              <a:rPr lang="en-US" sz="1800" dirty="0" smtClean="0"/>
              <a:t> interface </a:t>
            </a:r>
          </a:p>
          <a:p>
            <a:pPr>
              <a:buFont typeface="Wingdings" pitchFamily="2" charset="2"/>
              <a:buNone/>
            </a:pPr>
            <a:endParaRPr lang="en-US" sz="1800" dirty="0" smtClean="0"/>
          </a:p>
          <a:p>
            <a:pPr lvl="1">
              <a:buFont typeface="Wingdings" pitchFamily="2" charset="2"/>
              <a:buNone/>
            </a:pPr>
            <a:r>
              <a:rPr lang="en-US" sz="1300" dirty="0" smtClean="0"/>
              <a:t>string</a:t>
            </a:r>
            <a:r>
              <a:rPr lang="en-US" sz="1300" noProof="1" smtClean="0"/>
              <a:t>[] files = </a:t>
            </a:r>
            <a:r>
              <a:rPr lang="en-US" sz="1300" b="1" dirty="0" smtClean="0"/>
              <a:t>Directory.</a:t>
            </a:r>
            <a:r>
              <a:rPr lang="en-US" sz="1300" b="1" noProof="1" smtClean="0"/>
              <a:t>GetFiles</a:t>
            </a:r>
            <a:r>
              <a:rPr lang="en-US" sz="1300" noProof="1" smtClean="0"/>
              <a:t>(</a:t>
            </a:r>
            <a:r>
              <a:rPr lang="en-US" sz="1300" dirty="0" smtClean="0"/>
              <a:t>path, </a:t>
            </a:r>
            <a:r>
              <a:rPr lang="en-US" sz="1300" noProof="1" smtClean="0"/>
              <a:t>"</a:t>
            </a:r>
            <a:r>
              <a:rPr lang="en-US" sz="1300" b="1" noProof="1" smtClean="0"/>
              <a:t>*.dll</a:t>
            </a:r>
            <a:r>
              <a:rPr lang="en-US" sz="1300" noProof="1" smtClean="0"/>
              <a:t>");</a:t>
            </a:r>
            <a:r>
              <a:rPr lang="en-US" sz="1300" dirty="0" smtClean="0"/>
              <a:t>	</a:t>
            </a:r>
            <a:r>
              <a:rPr lang="en-US" sz="1300" i="1" dirty="0" smtClean="0"/>
              <a:t>// returns full paths</a:t>
            </a:r>
            <a:r>
              <a:rPr lang="en-US" sz="1300" noProof="1" smtClean="0"/>
              <a:t>	</a:t>
            </a:r>
          </a:p>
          <a:p>
            <a:pPr lvl="1">
              <a:buFont typeface="Wingdings" pitchFamily="2" charset="2"/>
              <a:buNone/>
            </a:pPr>
            <a:r>
              <a:rPr lang="en-US" sz="1300" noProof="1" smtClean="0"/>
              <a:t>foreach (</a:t>
            </a:r>
            <a:r>
              <a:rPr lang="en-US" sz="1300" dirty="0" smtClean="0"/>
              <a:t>string</a:t>
            </a:r>
            <a:r>
              <a:rPr lang="en-US" sz="1300" noProof="1" smtClean="0"/>
              <a:t> f in files) {</a:t>
            </a:r>
          </a:p>
          <a:p>
            <a:pPr lvl="1">
              <a:buFont typeface="Wingdings" pitchFamily="2" charset="2"/>
              <a:buNone/>
            </a:pPr>
            <a:r>
              <a:rPr lang="en-US" sz="1300" noProof="1" smtClean="0"/>
              <a:t>	Assembly a = </a:t>
            </a:r>
            <a:r>
              <a:rPr lang="en-US" sz="1300" b="1" noProof="1" smtClean="0"/>
              <a:t>Assembly.LoadFile</a:t>
            </a:r>
            <a:r>
              <a:rPr lang="en-US" sz="1300" noProof="1" smtClean="0"/>
              <a:t>(f);</a:t>
            </a:r>
          </a:p>
          <a:p>
            <a:pPr lvl="1">
              <a:buFont typeface="Wingdings" pitchFamily="2" charset="2"/>
              <a:buNone/>
            </a:pPr>
            <a:r>
              <a:rPr lang="en-US" sz="1300" noProof="1" smtClean="0"/>
              <a:t>	Type[] types = a</a:t>
            </a:r>
            <a:r>
              <a:rPr lang="en-US" sz="1300" b="1" noProof="1" smtClean="0"/>
              <a:t>.GetTypes</a:t>
            </a:r>
            <a:r>
              <a:rPr lang="en-US" sz="1300" noProof="1" smtClean="0"/>
              <a:t>();</a:t>
            </a:r>
          </a:p>
          <a:p>
            <a:pPr lvl="1">
              <a:buFont typeface="Wingdings" pitchFamily="2" charset="2"/>
              <a:buNone/>
            </a:pPr>
            <a:r>
              <a:rPr lang="en-US" sz="1300" noProof="1" smtClean="0"/>
              <a:t>	foreach (Type t in types) {</a:t>
            </a:r>
          </a:p>
          <a:p>
            <a:pPr lvl="1">
              <a:buFont typeface="Wingdings" pitchFamily="2" charset="2"/>
              <a:buNone/>
            </a:pPr>
            <a:r>
              <a:rPr lang="en-US" sz="1300" noProof="1" smtClean="0"/>
              <a:t>		if (t</a:t>
            </a:r>
            <a:r>
              <a:rPr lang="en-US" sz="1300" b="1" noProof="1" smtClean="0"/>
              <a:t>.IsClass</a:t>
            </a:r>
            <a:r>
              <a:rPr lang="en-US" sz="1300" noProof="1" smtClean="0"/>
              <a:t>) {</a:t>
            </a:r>
            <a:endParaRPr lang="en-US" sz="1300" dirty="0" smtClean="0"/>
          </a:p>
          <a:p>
            <a:pPr lvl="1">
              <a:buFont typeface="Wingdings" pitchFamily="2" charset="2"/>
              <a:buNone/>
            </a:pPr>
            <a:r>
              <a:rPr lang="en-US" sz="1300" dirty="0" smtClean="0"/>
              <a:t>			</a:t>
            </a:r>
            <a:r>
              <a:rPr lang="en-US" sz="1300" noProof="1" smtClean="0"/>
              <a:t>if (</a:t>
            </a:r>
            <a:r>
              <a:rPr lang="en-US" sz="1300" dirty="0" err="1" smtClean="0"/>
              <a:t>t</a:t>
            </a:r>
            <a:r>
              <a:rPr lang="en-US" sz="1300" b="1" dirty="0" err="1" smtClean="0"/>
              <a:t>.GetInterface</a:t>
            </a:r>
            <a:r>
              <a:rPr lang="en-US" sz="1300" dirty="0" smtClean="0"/>
              <a:t>(“</a:t>
            </a:r>
            <a:r>
              <a:rPr lang="en-US" sz="1300" noProof="1" smtClean="0"/>
              <a:t>I</a:t>
            </a:r>
            <a:r>
              <a:rPr lang="en-US" sz="1300" dirty="0" err="1" smtClean="0"/>
              <a:t>MyPlugin</a:t>
            </a:r>
            <a:r>
              <a:rPr lang="en-US" sz="1300" dirty="0" smtClean="0"/>
              <a:t>”) != null</a:t>
            </a:r>
            <a:r>
              <a:rPr lang="en-US" sz="1300" noProof="1" smtClean="0"/>
              <a:t>) {</a:t>
            </a:r>
            <a:endParaRPr lang="en-US" sz="1300" dirty="0" smtClean="0"/>
          </a:p>
          <a:p>
            <a:pPr lvl="1">
              <a:buFont typeface="Wingdings" pitchFamily="2" charset="2"/>
              <a:buNone/>
            </a:pPr>
            <a:r>
              <a:rPr lang="en-US" sz="1300" noProof="1" smtClean="0"/>
              <a:t>			</a:t>
            </a:r>
            <a:r>
              <a:rPr lang="en-US" sz="1300" dirty="0" smtClean="0"/>
              <a:t>	</a:t>
            </a:r>
            <a:r>
              <a:rPr lang="en-US" sz="1300" noProof="1" smtClean="0"/>
              <a:t>I</a:t>
            </a:r>
            <a:r>
              <a:rPr lang="en-US" sz="1300" dirty="0" err="1" smtClean="0"/>
              <a:t>MyPlugin</a:t>
            </a:r>
            <a:r>
              <a:rPr lang="en-US" sz="1300" noProof="1" smtClean="0"/>
              <a:t> </a:t>
            </a:r>
            <a:r>
              <a:rPr lang="en-US" sz="1300" dirty="0" smtClean="0"/>
              <a:t>p</a:t>
            </a:r>
            <a:r>
              <a:rPr lang="en-US" sz="1300" noProof="1" smtClean="0"/>
              <a:t> =</a:t>
            </a:r>
            <a:r>
              <a:rPr lang="en-US" sz="1300" dirty="0" smtClean="0"/>
              <a:t> </a:t>
            </a:r>
            <a:r>
              <a:rPr lang="en-US" sz="1300" noProof="1" smtClean="0"/>
              <a:t>(I</a:t>
            </a:r>
            <a:r>
              <a:rPr lang="en-US" sz="1300" dirty="0" err="1" smtClean="0"/>
              <a:t>MyPlugin</a:t>
            </a:r>
            <a:r>
              <a:rPr lang="en-US" sz="1300" noProof="1" smtClean="0"/>
              <a:t>)</a:t>
            </a:r>
            <a:r>
              <a:rPr lang="en-US" sz="1300" dirty="0" smtClean="0"/>
              <a:t> </a:t>
            </a:r>
            <a:r>
              <a:rPr lang="en-US" sz="1300" b="1" dirty="0" smtClean="0"/>
              <a:t>Activator</a:t>
            </a:r>
            <a:r>
              <a:rPr lang="en-US" sz="1300" b="1" noProof="1" smtClean="0"/>
              <a:t>.CreateInstance</a:t>
            </a:r>
            <a:r>
              <a:rPr lang="en-US" sz="1300" noProof="1" smtClean="0"/>
              <a:t>(t);</a:t>
            </a:r>
            <a:endParaRPr lang="en-US" sz="1300" dirty="0" smtClean="0"/>
          </a:p>
          <a:p>
            <a:pPr lvl="1">
              <a:buFont typeface="Wingdings" pitchFamily="2" charset="2"/>
              <a:buNone/>
            </a:pPr>
            <a:r>
              <a:rPr lang="en-US" sz="1300" dirty="0" smtClean="0"/>
              <a:t>				</a:t>
            </a:r>
            <a:r>
              <a:rPr lang="en-US" sz="1300" i="1" dirty="0" smtClean="0"/>
              <a:t>// add p to list of all installed plug-ins</a:t>
            </a:r>
          </a:p>
          <a:p>
            <a:pPr lvl="1">
              <a:buFont typeface="Wingdings" pitchFamily="2" charset="2"/>
              <a:buNone/>
            </a:pPr>
            <a:r>
              <a:rPr lang="en-US" sz="1300" dirty="0" smtClean="0"/>
              <a:t>			}</a:t>
            </a:r>
          </a:p>
          <a:p>
            <a:pPr lvl="1">
              <a:buFont typeface="Wingdings" pitchFamily="2" charset="2"/>
              <a:buNone/>
            </a:pPr>
            <a:r>
              <a:rPr lang="en-US" sz="1300" dirty="0" smtClean="0"/>
              <a:t>		}</a:t>
            </a:r>
          </a:p>
          <a:p>
            <a:pPr lvl="1">
              <a:buFont typeface="Wingdings" pitchFamily="2" charset="2"/>
              <a:buNone/>
            </a:pPr>
            <a:r>
              <a:rPr lang="en-US" sz="1300" dirty="0" smtClean="0"/>
              <a:t>	}</a:t>
            </a:r>
          </a:p>
          <a:p>
            <a:pPr lvl="1">
              <a:buFont typeface="Wingdings" pitchFamily="2" charset="2"/>
              <a:buNone/>
            </a:pPr>
            <a:r>
              <a:rPr lang="en-US" sz="1300" dirty="0" smtClean="0"/>
              <a:t>}</a:t>
            </a:r>
            <a:endParaRPr lang="en-US" sz="1300" noProof="1" smtClean="0"/>
          </a:p>
        </p:txBody>
      </p:sp>
    </p:spTree>
    <p:extLst>
      <p:ext uri="{BB962C8B-B14F-4D97-AF65-F5344CB8AC3E}">
        <p14:creationId xmlns:p14="http://schemas.microsoft.com/office/powerpoint/2010/main" val="2559974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Attributes with Parameters</a:t>
            </a:r>
          </a:p>
        </p:txBody>
      </p:sp>
      <p:sp>
        <p:nvSpPr>
          <p:cNvPr id="28675" name="Rectangle 4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719263"/>
            <a:ext cx="8229600" cy="1336675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  <a:buFont typeface="Wingdings" pitchFamily="2" charset="2"/>
              <a:buNone/>
              <a:tabLst>
                <a:tab pos="571500" algn="l"/>
                <a:tab pos="800100" algn="l"/>
                <a:tab pos="4292600" algn="l"/>
              </a:tabLst>
            </a:pPr>
            <a:r>
              <a:rPr lang="en-US" sz="1700" b="1" smtClean="0"/>
              <a:t>Example</a:t>
            </a:r>
          </a:p>
          <a:p>
            <a:pPr>
              <a:lnSpc>
                <a:spcPts val="1000"/>
              </a:lnSpc>
              <a:spcBef>
                <a:spcPct val="0"/>
              </a:spcBef>
              <a:buFont typeface="Wingdings" pitchFamily="2" charset="2"/>
              <a:buNone/>
              <a:tabLst>
                <a:tab pos="571500" algn="l"/>
                <a:tab pos="800100" algn="l"/>
                <a:tab pos="4292600" algn="l"/>
              </a:tabLst>
            </a:pPr>
            <a:endParaRPr lang="en-US" sz="1700" smtClean="0"/>
          </a:p>
          <a:p>
            <a:pPr>
              <a:lnSpc>
                <a:spcPct val="90000"/>
              </a:lnSpc>
              <a:spcBef>
                <a:spcPct val="0"/>
              </a:spcBef>
              <a:buFont typeface="Wingdings" pitchFamily="2" charset="2"/>
              <a:buNone/>
              <a:tabLst>
                <a:tab pos="571500" algn="l"/>
                <a:tab pos="800100" algn="l"/>
                <a:tab pos="4292600" algn="l"/>
              </a:tabLst>
            </a:pPr>
            <a:r>
              <a:rPr lang="en-US" sz="1300" smtClean="0"/>
              <a:t>	[Obsolete(</a:t>
            </a:r>
            <a:r>
              <a:rPr lang="en-US" sz="1300" smtClean="0">
                <a:solidFill>
                  <a:srgbClr val="FF0000"/>
                </a:solidFill>
              </a:rPr>
              <a:t>"Use class C1 instead"</a:t>
            </a:r>
            <a:r>
              <a:rPr lang="en-US" sz="1300" smtClean="0"/>
              <a:t>, </a:t>
            </a:r>
            <a:r>
              <a:rPr lang="en-US" sz="1300" smtClean="0">
                <a:solidFill>
                  <a:schemeClr val="accent2"/>
                </a:solidFill>
              </a:rPr>
              <a:t>IsError=true</a:t>
            </a:r>
            <a:r>
              <a:rPr lang="en-US" sz="1300" smtClean="0"/>
              <a:t>)]	// causes compiler message saying</a:t>
            </a:r>
          </a:p>
          <a:p>
            <a:pPr>
              <a:lnSpc>
                <a:spcPct val="90000"/>
              </a:lnSpc>
              <a:spcBef>
                <a:spcPct val="0"/>
              </a:spcBef>
              <a:buFont typeface="Wingdings" pitchFamily="2" charset="2"/>
              <a:buNone/>
              <a:tabLst>
                <a:tab pos="571500" algn="l"/>
                <a:tab pos="800100" algn="l"/>
                <a:tab pos="4292600" algn="l"/>
              </a:tabLst>
            </a:pPr>
            <a:r>
              <a:rPr lang="en-US" sz="1300" smtClean="0"/>
              <a:t>	public class C {...}	// that C is obsolete</a:t>
            </a:r>
          </a:p>
          <a:p>
            <a:pPr>
              <a:lnSpc>
                <a:spcPts val="1000"/>
              </a:lnSpc>
              <a:spcBef>
                <a:spcPct val="0"/>
              </a:spcBef>
              <a:buFont typeface="Wingdings" pitchFamily="2" charset="2"/>
              <a:buNone/>
              <a:tabLst>
                <a:tab pos="571500" algn="l"/>
                <a:tab pos="800100" algn="l"/>
                <a:tab pos="4292600" algn="l"/>
              </a:tabLst>
            </a:pPr>
            <a:endParaRPr lang="en-US" sz="1700" smtClean="0"/>
          </a:p>
          <a:p>
            <a:pPr>
              <a:lnSpc>
                <a:spcPct val="90000"/>
              </a:lnSpc>
              <a:spcBef>
                <a:spcPct val="0"/>
              </a:spcBef>
              <a:buFont typeface="Wingdings" pitchFamily="2" charset="2"/>
              <a:buNone/>
              <a:tabLst>
                <a:tab pos="571500" algn="l"/>
                <a:tab pos="800100" algn="l"/>
                <a:tab pos="4292600" algn="l"/>
              </a:tabLst>
            </a:pPr>
            <a:r>
              <a:rPr lang="en-US" sz="1500" smtClean="0"/>
              <a:t>	Positional parameter = parameter of the attribute's constructor</a:t>
            </a:r>
          </a:p>
          <a:p>
            <a:pPr>
              <a:lnSpc>
                <a:spcPct val="90000"/>
              </a:lnSpc>
              <a:spcBef>
                <a:spcPct val="0"/>
              </a:spcBef>
              <a:buFont typeface="Wingdings" pitchFamily="2" charset="2"/>
              <a:buNone/>
              <a:tabLst>
                <a:tab pos="571500" algn="l"/>
                <a:tab pos="800100" algn="l"/>
                <a:tab pos="4292600" algn="l"/>
              </a:tabLst>
            </a:pPr>
            <a:r>
              <a:rPr lang="en-US" sz="1500" smtClean="0"/>
              <a:t>	Name parameter = a property of the attribute</a:t>
            </a:r>
            <a:endParaRPr lang="en-US" sz="1700" smtClean="0"/>
          </a:p>
        </p:txBody>
      </p:sp>
      <p:sp>
        <p:nvSpPr>
          <p:cNvPr id="28676" name="Text Box 5"/>
          <p:cNvSpPr txBox="1">
            <a:spLocks noChangeArrowheads="1"/>
          </p:cNvSpPr>
          <p:nvPr/>
        </p:nvSpPr>
        <p:spPr bwMode="auto">
          <a:xfrm rot="-857426">
            <a:off x="1908175" y="1511300"/>
            <a:ext cx="185578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1600">
                <a:solidFill>
                  <a:srgbClr val="FF0000"/>
                </a:solidFill>
                <a:latin typeface="Times New Roman" pitchFamily="18" charset="0"/>
              </a:rPr>
              <a:t>positional parameter</a:t>
            </a:r>
            <a:endParaRPr lang="en-US" sz="2400">
              <a:latin typeface="Times New Roman" pitchFamily="18" charset="0"/>
            </a:endParaRPr>
          </a:p>
        </p:txBody>
      </p:sp>
      <p:sp>
        <p:nvSpPr>
          <p:cNvPr id="28677" name="Text Box 6"/>
          <p:cNvSpPr txBox="1">
            <a:spLocks noChangeArrowheads="1"/>
          </p:cNvSpPr>
          <p:nvPr/>
        </p:nvSpPr>
        <p:spPr bwMode="auto">
          <a:xfrm rot="-1106797">
            <a:off x="4356100" y="1268413"/>
            <a:ext cx="2381250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1600">
                <a:solidFill>
                  <a:schemeClr val="accent2"/>
                </a:solidFill>
                <a:latin typeface="Times New Roman" pitchFamily="18" charset="0"/>
              </a:rPr>
              <a:t>name parameters</a:t>
            </a:r>
            <a:br>
              <a:rPr lang="en-US" sz="1600">
                <a:solidFill>
                  <a:schemeClr val="accent2"/>
                </a:solidFill>
                <a:latin typeface="Times New Roman" pitchFamily="18" charset="0"/>
              </a:rPr>
            </a:br>
            <a:r>
              <a:rPr lang="en-US" sz="1600">
                <a:solidFill>
                  <a:schemeClr val="accent2"/>
                </a:solidFill>
                <a:latin typeface="Times New Roman" pitchFamily="18" charset="0"/>
              </a:rPr>
              <a:t>come after pos. parameters</a:t>
            </a:r>
            <a:endParaRPr lang="en-US" sz="2400">
              <a:latin typeface="Times New Roman" pitchFamily="18" charset="0"/>
            </a:endParaRPr>
          </a:p>
        </p:txBody>
      </p:sp>
      <p:sp>
        <p:nvSpPr>
          <p:cNvPr id="28678" name="Line 7"/>
          <p:cNvSpPr>
            <a:spLocks noChangeShapeType="1"/>
          </p:cNvSpPr>
          <p:nvPr/>
        </p:nvSpPr>
        <p:spPr bwMode="auto">
          <a:xfrm flipH="1">
            <a:off x="2214563" y="1905000"/>
            <a:ext cx="2286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cs-CZ"/>
          </a:p>
        </p:txBody>
      </p:sp>
      <p:sp>
        <p:nvSpPr>
          <p:cNvPr id="28679" name="Line 8"/>
          <p:cNvSpPr>
            <a:spLocks noChangeShapeType="1"/>
          </p:cNvSpPr>
          <p:nvPr/>
        </p:nvSpPr>
        <p:spPr bwMode="auto">
          <a:xfrm flipH="1">
            <a:off x="4119563" y="1985963"/>
            <a:ext cx="3048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cs-CZ"/>
          </a:p>
        </p:txBody>
      </p:sp>
      <p:grpSp>
        <p:nvGrpSpPr>
          <p:cNvPr id="2" name="Group 9"/>
          <p:cNvGrpSpPr>
            <a:grpSpLocks/>
          </p:cNvGrpSpPr>
          <p:nvPr/>
        </p:nvGrpSpPr>
        <p:grpSpPr bwMode="auto">
          <a:xfrm>
            <a:off x="684213" y="5013325"/>
            <a:ext cx="7772400" cy="1600200"/>
            <a:chOff x="432" y="3168"/>
            <a:chExt cx="4896" cy="1008"/>
          </a:xfrm>
        </p:grpSpPr>
        <p:sp>
          <p:nvSpPr>
            <p:cNvPr id="28682" name="Text Box 10"/>
            <p:cNvSpPr txBox="1">
              <a:spLocks noChangeArrowheads="1"/>
            </p:cNvSpPr>
            <p:nvPr/>
          </p:nvSpPr>
          <p:spPr bwMode="auto">
            <a:xfrm>
              <a:off x="2880" y="3964"/>
              <a:ext cx="1389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1600">
                  <a:latin typeface="Times New Roman" pitchFamily="18" charset="0"/>
                </a:rPr>
                <a:t>values must be constants</a:t>
              </a:r>
              <a:endParaRPr lang="en-US" sz="2400">
                <a:latin typeface="Times New Roman" pitchFamily="18" charset="0"/>
              </a:endParaRPr>
            </a:p>
          </p:txBody>
        </p:sp>
        <p:sp>
          <p:nvSpPr>
            <p:cNvPr id="28683" name="Line 11"/>
            <p:cNvSpPr>
              <a:spLocks noChangeShapeType="1"/>
            </p:cNvSpPr>
            <p:nvPr/>
          </p:nvSpPr>
          <p:spPr bwMode="auto">
            <a:xfrm flipH="1">
              <a:off x="1680" y="4080"/>
              <a:ext cx="124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cs-CZ"/>
            </a:p>
          </p:txBody>
        </p:sp>
        <p:sp>
          <p:nvSpPr>
            <p:cNvPr id="28684" name="Line 12"/>
            <p:cNvSpPr>
              <a:spLocks noChangeShapeType="1"/>
            </p:cNvSpPr>
            <p:nvPr/>
          </p:nvSpPr>
          <p:spPr bwMode="auto">
            <a:xfrm flipV="1">
              <a:off x="2640" y="3936"/>
              <a:ext cx="0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cs-CZ"/>
            </a:p>
          </p:txBody>
        </p:sp>
        <p:sp>
          <p:nvSpPr>
            <p:cNvPr id="28685" name="Line 13"/>
            <p:cNvSpPr>
              <a:spLocks noChangeShapeType="1"/>
            </p:cNvSpPr>
            <p:nvPr/>
          </p:nvSpPr>
          <p:spPr bwMode="auto">
            <a:xfrm flipV="1">
              <a:off x="1680" y="3936"/>
              <a:ext cx="0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cs-CZ"/>
            </a:p>
          </p:txBody>
        </p:sp>
        <p:sp>
          <p:nvSpPr>
            <p:cNvPr id="28686" name="Rectangle 14"/>
            <p:cNvSpPr>
              <a:spLocks noChangeArrowheads="1"/>
            </p:cNvSpPr>
            <p:nvPr/>
          </p:nvSpPr>
          <p:spPr bwMode="auto">
            <a:xfrm>
              <a:off x="432" y="3168"/>
              <a:ext cx="4896" cy="8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342900" indent="-342900">
                <a:buClr>
                  <a:schemeClr val="tx2"/>
                </a:buClr>
                <a:buSzPct val="70000"/>
                <a:buFont typeface="Wingdings" pitchFamily="2" charset="2"/>
                <a:buNone/>
                <a:tabLst>
                  <a:tab pos="571500" algn="l"/>
                  <a:tab pos="800100" algn="l"/>
                  <a:tab pos="4292600" algn="l"/>
                </a:tabLst>
              </a:pPr>
              <a:r>
                <a:rPr lang="en-US" sz="1500"/>
                <a:t>Valid variants:</a:t>
              </a:r>
            </a:p>
            <a:p>
              <a:pPr marL="342900" indent="-342900">
                <a:lnSpc>
                  <a:spcPts val="1000"/>
                </a:lnSpc>
                <a:buClr>
                  <a:schemeClr val="tx2"/>
                </a:buClr>
                <a:buSzPct val="70000"/>
                <a:buFont typeface="Wingdings" pitchFamily="2" charset="2"/>
                <a:buNone/>
                <a:tabLst>
                  <a:tab pos="571500" algn="l"/>
                  <a:tab pos="800100" algn="l"/>
                  <a:tab pos="4292600" algn="l"/>
                </a:tabLst>
              </a:pPr>
              <a:endParaRPr lang="en-US" sz="1500"/>
            </a:p>
            <a:p>
              <a:pPr marL="342900" indent="-342900">
                <a:buClr>
                  <a:schemeClr val="tx2"/>
                </a:buClr>
                <a:buSzPct val="70000"/>
                <a:buFont typeface="Wingdings" pitchFamily="2" charset="2"/>
                <a:buNone/>
                <a:tabLst>
                  <a:tab pos="571500" algn="l"/>
                  <a:tab pos="800100" algn="l"/>
                  <a:tab pos="4292600" algn="l"/>
                </a:tabLst>
              </a:pPr>
              <a:r>
                <a:rPr lang="en-US" sz="1300"/>
                <a:t>	[Obsolete]	// Message == "", IsError == false</a:t>
              </a:r>
            </a:p>
            <a:p>
              <a:pPr marL="342900" indent="-342900">
                <a:buClr>
                  <a:schemeClr val="tx2"/>
                </a:buClr>
                <a:buSzPct val="70000"/>
                <a:buFont typeface="Wingdings" pitchFamily="2" charset="2"/>
                <a:buNone/>
                <a:tabLst>
                  <a:tab pos="571500" algn="l"/>
                  <a:tab pos="800100" algn="l"/>
                  <a:tab pos="4292600" algn="l"/>
                </a:tabLst>
              </a:pPr>
              <a:r>
                <a:rPr lang="en-US" sz="1300"/>
                <a:t>	[Obsolete("some Message")]	// IsError == false</a:t>
              </a:r>
            </a:p>
            <a:p>
              <a:pPr marL="342900" indent="-342900">
                <a:buClr>
                  <a:schemeClr val="tx2"/>
                </a:buClr>
                <a:buSzPct val="70000"/>
                <a:buFont typeface="Wingdings" pitchFamily="2" charset="2"/>
                <a:buNone/>
                <a:tabLst>
                  <a:tab pos="571500" algn="l"/>
                  <a:tab pos="800100" algn="l"/>
                  <a:tab pos="4292600" algn="l"/>
                </a:tabLst>
              </a:pPr>
              <a:r>
                <a:rPr lang="en-US" sz="1300"/>
                <a:t>	[Obsolete("some Message", false)]</a:t>
              </a:r>
            </a:p>
            <a:p>
              <a:pPr marL="342900" indent="-342900">
                <a:buClr>
                  <a:schemeClr val="tx2"/>
                </a:buClr>
                <a:buSzPct val="70000"/>
                <a:buFont typeface="Wingdings" pitchFamily="2" charset="2"/>
                <a:buNone/>
                <a:tabLst>
                  <a:tab pos="571500" algn="l"/>
                  <a:tab pos="800100" algn="l"/>
                  <a:tab pos="4292600" algn="l"/>
                </a:tabLst>
              </a:pPr>
              <a:r>
                <a:rPr lang="en-US" sz="1300"/>
                <a:t>	[Obsolete("some Message", IsError=false)]</a:t>
              </a:r>
            </a:p>
          </p:txBody>
        </p:sp>
      </p:grpSp>
      <p:sp>
        <p:nvSpPr>
          <p:cNvPr id="28681" name="Rectangle 17"/>
          <p:cNvSpPr>
            <a:spLocks noChangeArrowheads="1"/>
          </p:cNvSpPr>
          <p:nvPr/>
        </p:nvSpPr>
        <p:spPr bwMode="auto">
          <a:xfrm>
            <a:off x="685800" y="3048000"/>
            <a:ext cx="7772400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buClr>
                <a:schemeClr val="tx2"/>
              </a:buClr>
              <a:buSzPct val="70000"/>
              <a:buFont typeface="Wingdings" pitchFamily="2" charset="2"/>
              <a:buNone/>
              <a:tabLst>
                <a:tab pos="571500" algn="l"/>
                <a:tab pos="800100" algn="l"/>
                <a:tab pos="4292600" algn="l"/>
              </a:tabLst>
            </a:pPr>
            <a:r>
              <a:rPr lang="en-US" sz="1700" b="1"/>
              <a:t>Attributes are declared as classes</a:t>
            </a:r>
          </a:p>
          <a:p>
            <a:pPr marL="342900" indent="-342900">
              <a:lnSpc>
                <a:spcPts val="1000"/>
              </a:lnSpc>
              <a:buClr>
                <a:schemeClr val="tx2"/>
              </a:buClr>
              <a:buSzPct val="70000"/>
              <a:buFont typeface="Wingdings" pitchFamily="2" charset="2"/>
              <a:buNone/>
              <a:tabLst>
                <a:tab pos="571500" algn="l"/>
                <a:tab pos="800100" algn="l"/>
                <a:tab pos="4292600" algn="l"/>
              </a:tabLst>
            </a:pPr>
            <a:endParaRPr lang="en-US" sz="1700" b="1"/>
          </a:p>
          <a:p>
            <a:pPr marL="342900" indent="-342900">
              <a:lnSpc>
                <a:spcPts val="1600"/>
              </a:lnSpc>
              <a:buClr>
                <a:schemeClr val="tx2"/>
              </a:buClr>
              <a:buSzPct val="70000"/>
              <a:buFont typeface="Wingdings" pitchFamily="2" charset="2"/>
              <a:buNone/>
              <a:tabLst>
                <a:tab pos="571500" algn="l"/>
                <a:tab pos="800100" algn="l"/>
                <a:tab pos="4292600" algn="l"/>
              </a:tabLst>
            </a:pPr>
            <a:r>
              <a:rPr lang="en-US" sz="1300"/>
              <a:t>	public class </a:t>
            </a:r>
            <a:r>
              <a:rPr lang="en-US" sz="1300">
                <a:solidFill>
                  <a:srgbClr val="FF0000"/>
                </a:solidFill>
              </a:rPr>
              <a:t>ObsoleteAttribute</a:t>
            </a:r>
            <a:r>
              <a:rPr lang="en-US" sz="1300"/>
              <a:t> : Attribute {	// class name ends with "Attribute"</a:t>
            </a:r>
          </a:p>
          <a:p>
            <a:pPr marL="342900" indent="-342900">
              <a:lnSpc>
                <a:spcPts val="1600"/>
              </a:lnSpc>
              <a:buClr>
                <a:schemeClr val="tx2"/>
              </a:buClr>
              <a:buSzPct val="70000"/>
              <a:buFont typeface="Wingdings" pitchFamily="2" charset="2"/>
              <a:buNone/>
              <a:tabLst>
                <a:tab pos="571500" algn="l"/>
                <a:tab pos="800100" algn="l"/>
                <a:tab pos="4292600" algn="l"/>
              </a:tabLst>
            </a:pPr>
            <a:r>
              <a:rPr lang="en-US" sz="1300"/>
              <a:t>		public string Message { get; }	// but can be used as "Obsolete"</a:t>
            </a:r>
          </a:p>
          <a:p>
            <a:pPr marL="342900" indent="-342900">
              <a:lnSpc>
                <a:spcPts val="1600"/>
              </a:lnSpc>
              <a:buClr>
                <a:schemeClr val="tx2"/>
              </a:buClr>
              <a:buSzPct val="70000"/>
              <a:buFont typeface="Wingdings" pitchFamily="2" charset="2"/>
              <a:buNone/>
              <a:tabLst>
                <a:tab pos="571500" algn="l"/>
                <a:tab pos="800100" algn="l"/>
                <a:tab pos="4292600" algn="l"/>
              </a:tabLst>
            </a:pPr>
            <a:r>
              <a:rPr lang="en-US" sz="1300"/>
              <a:t>		public bool IsError { get; set; }</a:t>
            </a:r>
          </a:p>
          <a:p>
            <a:pPr marL="342900" indent="-342900">
              <a:lnSpc>
                <a:spcPts val="1600"/>
              </a:lnSpc>
              <a:buClr>
                <a:schemeClr val="tx2"/>
              </a:buClr>
              <a:buSzPct val="70000"/>
              <a:buFont typeface="Wingdings" pitchFamily="2" charset="2"/>
              <a:buNone/>
              <a:tabLst>
                <a:tab pos="571500" algn="l"/>
                <a:tab pos="800100" algn="l"/>
                <a:tab pos="4292600" algn="l"/>
              </a:tabLst>
            </a:pPr>
            <a:r>
              <a:rPr lang="en-US" sz="1300"/>
              <a:t>		public ObsoleteAttribute() {...}</a:t>
            </a:r>
          </a:p>
          <a:p>
            <a:pPr marL="342900" indent="-342900">
              <a:lnSpc>
                <a:spcPts val="1600"/>
              </a:lnSpc>
              <a:buClr>
                <a:schemeClr val="tx2"/>
              </a:buClr>
              <a:buSzPct val="70000"/>
              <a:buFont typeface="Wingdings" pitchFamily="2" charset="2"/>
              <a:buNone/>
              <a:tabLst>
                <a:tab pos="571500" algn="l"/>
                <a:tab pos="800100" algn="l"/>
                <a:tab pos="4292600" algn="l"/>
              </a:tabLst>
            </a:pPr>
            <a:r>
              <a:rPr lang="en-US" sz="1300"/>
              <a:t>		public ObsoleteAttribute(string msg) {...}</a:t>
            </a:r>
          </a:p>
          <a:p>
            <a:pPr marL="342900" indent="-342900">
              <a:lnSpc>
                <a:spcPts val="1600"/>
              </a:lnSpc>
              <a:buClr>
                <a:schemeClr val="tx2"/>
              </a:buClr>
              <a:buSzPct val="70000"/>
              <a:buFont typeface="Wingdings" pitchFamily="2" charset="2"/>
              <a:buNone/>
              <a:tabLst>
                <a:tab pos="571500" algn="l"/>
                <a:tab pos="800100" algn="l"/>
                <a:tab pos="4292600" algn="l"/>
              </a:tabLst>
            </a:pPr>
            <a:r>
              <a:rPr lang="en-US" sz="1300"/>
              <a:t>		public ObsoleteAttribute(string msg, bool error) {...}</a:t>
            </a:r>
          </a:p>
          <a:p>
            <a:pPr marL="342900" indent="-342900">
              <a:lnSpc>
                <a:spcPts val="1600"/>
              </a:lnSpc>
              <a:buClr>
                <a:schemeClr val="tx2"/>
              </a:buClr>
              <a:buSzPct val="70000"/>
              <a:buFont typeface="Wingdings" pitchFamily="2" charset="2"/>
              <a:buNone/>
              <a:tabLst>
                <a:tab pos="571500" algn="l"/>
                <a:tab pos="800100" algn="l"/>
                <a:tab pos="4292600" algn="l"/>
              </a:tabLst>
            </a:pPr>
            <a:r>
              <a:rPr lang="en-US" sz="1300"/>
              <a:t>	}</a:t>
            </a:r>
          </a:p>
        </p:txBody>
      </p:sp>
    </p:spTree>
    <p:extLst>
      <p:ext uri="{BB962C8B-B14F-4D97-AF65-F5344CB8AC3E}">
        <p14:creationId xmlns:p14="http://schemas.microsoft.com/office/powerpoint/2010/main" val="2923742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AttributeUsage</a:t>
            </a:r>
            <a:endParaRPr lang="en-US" dirty="0" smtClean="0"/>
          </a:p>
        </p:txBody>
      </p:sp>
      <p:sp>
        <p:nvSpPr>
          <p:cNvPr id="29699" name="Rectangle 4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719263"/>
            <a:ext cx="8229600" cy="2406650"/>
          </a:xfrm>
          <a:prstGeom prst="rect">
            <a:avLst/>
          </a:prstGeom>
        </p:spPr>
        <p:txBody>
          <a:bodyPr/>
          <a:lstStyle/>
          <a:p>
            <a:pPr marL="228600" indent="-228600">
              <a:buFont typeface="Wingdings" pitchFamily="2" charset="2"/>
              <a:buNone/>
              <a:tabLst>
                <a:tab pos="457200" algn="l"/>
                <a:tab pos="685800" algn="l"/>
                <a:tab pos="1714500" algn="l"/>
                <a:tab pos="4343400" algn="l"/>
              </a:tabLst>
            </a:pPr>
            <a:r>
              <a:rPr lang="en-US" sz="1700" b="1" i="1" smtClean="0"/>
              <a:t>AttributeUsage</a:t>
            </a:r>
            <a:r>
              <a:rPr lang="en-US" sz="1700" b="1" smtClean="0"/>
              <a:t> describes how user-defined attributes are to be used</a:t>
            </a:r>
          </a:p>
          <a:p>
            <a:pPr marL="228600" indent="-228600">
              <a:buFont typeface="Wingdings" pitchFamily="2" charset="2"/>
              <a:buNone/>
              <a:tabLst>
                <a:tab pos="457200" algn="l"/>
                <a:tab pos="685800" algn="l"/>
                <a:tab pos="1714500" algn="l"/>
                <a:tab pos="4343400" algn="l"/>
              </a:tabLst>
            </a:pPr>
            <a:endParaRPr lang="en-US" sz="1700" b="1" smtClean="0"/>
          </a:p>
          <a:p>
            <a:pPr marL="228600" indent="-228600">
              <a:spcBef>
                <a:spcPct val="0"/>
              </a:spcBef>
              <a:buFont typeface="Wingdings" pitchFamily="2" charset="2"/>
              <a:buNone/>
              <a:tabLst>
                <a:tab pos="457200" algn="l"/>
                <a:tab pos="685800" algn="l"/>
                <a:tab pos="1714500" algn="l"/>
                <a:tab pos="4343400" algn="l"/>
              </a:tabLst>
            </a:pPr>
            <a:r>
              <a:rPr lang="en-US" sz="1300" smtClean="0"/>
              <a:t>	public class</a:t>
            </a:r>
            <a:r>
              <a:rPr lang="en-US" sz="1300" b="1" smtClean="0"/>
              <a:t> AttributeUsageAttribute </a:t>
            </a:r>
            <a:r>
              <a:rPr lang="en-US" sz="1300" smtClean="0"/>
              <a:t>: Attribute {</a:t>
            </a:r>
          </a:p>
          <a:p>
            <a:pPr marL="228600" indent="-228600">
              <a:spcBef>
                <a:spcPct val="0"/>
              </a:spcBef>
              <a:buFont typeface="Wingdings" pitchFamily="2" charset="2"/>
              <a:buNone/>
              <a:tabLst>
                <a:tab pos="457200" algn="l"/>
                <a:tab pos="685800" algn="l"/>
                <a:tab pos="1714500" algn="l"/>
                <a:tab pos="4343400" algn="l"/>
              </a:tabLst>
            </a:pPr>
            <a:r>
              <a:rPr lang="en-US" sz="1300" smtClean="0"/>
              <a:t>		public AttributeUsageAttribute (AttributeTargets validOn) {...}</a:t>
            </a:r>
          </a:p>
          <a:p>
            <a:pPr marL="228600" indent="-228600">
              <a:spcBef>
                <a:spcPct val="0"/>
              </a:spcBef>
              <a:buFont typeface="Wingdings" pitchFamily="2" charset="2"/>
              <a:buNone/>
              <a:tabLst>
                <a:tab pos="457200" algn="l"/>
                <a:tab pos="685800" algn="l"/>
                <a:tab pos="1714500" algn="l"/>
                <a:tab pos="4343400" algn="l"/>
              </a:tabLst>
            </a:pPr>
            <a:r>
              <a:rPr lang="en-US" sz="1300" smtClean="0"/>
              <a:t>		public bool AllowMultiple { get; set; }	// default: false</a:t>
            </a:r>
          </a:p>
          <a:p>
            <a:pPr marL="228600" indent="-228600">
              <a:spcBef>
                <a:spcPct val="0"/>
              </a:spcBef>
              <a:buFont typeface="Wingdings" pitchFamily="2" charset="2"/>
              <a:buNone/>
              <a:tabLst>
                <a:tab pos="457200" algn="l"/>
                <a:tab pos="685800" algn="l"/>
                <a:tab pos="1714500" algn="l"/>
                <a:tab pos="4343400" algn="l"/>
              </a:tabLst>
            </a:pPr>
            <a:r>
              <a:rPr lang="en-US" sz="1300" smtClean="0"/>
              <a:t>		public bool Inherited { get; set; }	// default: false</a:t>
            </a:r>
          </a:p>
          <a:p>
            <a:pPr marL="228600" indent="-228600">
              <a:spcBef>
                <a:spcPct val="0"/>
              </a:spcBef>
              <a:buFont typeface="Wingdings" pitchFamily="2" charset="2"/>
              <a:buNone/>
              <a:tabLst>
                <a:tab pos="457200" algn="l"/>
                <a:tab pos="685800" algn="l"/>
                <a:tab pos="1714500" algn="l"/>
                <a:tab pos="4343400" algn="l"/>
              </a:tabLst>
            </a:pPr>
            <a:r>
              <a:rPr lang="en-US" sz="1300" smtClean="0"/>
              <a:t>	}</a:t>
            </a:r>
          </a:p>
          <a:p>
            <a:pPr marL="228600" indent="-228600">
              <a:spcBef>
                <a:spcPct val="0"/>
              </a:spcBef>
              <a:buFont typeface="Wingdings" pitchFamily="2" charset="2"/>
              <a:buNone/>
              <a:tabLst>
                <a:tab pos="457200" algn="l"/>
                <a:tab pos="685800" algn="l"/>
                <a:tab pos="1714500" algn="l"/>
                <a:tab pos="4343400" algn="l"/>
              </a:tabLst>
            </a:pPr>
            <a:endParaRPr lang="en-US" sz="1300" smtClean="0"/>
          </a:p>
          <a:p>
            <a:pPr marL="228600" indent="-228600">
              <a:spcBef>
                <a:spcPct val="0"/>
              </a:spcBef>
              <a:buFont typeface="Wingdings" pitchFamily="2" charset="2"/>
              <a:buNone/>
              <a:tabLst>
                <a:tab pos="457200" algn="l"/>
                <a:tab pos="685800" algn="l"/>
                <a:tab pos="1714500" algn="l"/>
                <a:tab pos="4343400" algn="l"/>
              </a:tabLst>
            </a:pPr>
            <a:endParaRPr lang="en-US" sz="1700" smtClean="0"/>
          </a:p>
        </p:txBody>
      </p:sp>
      <p:sp>
        <p:nvSpPr>
          <p:cNvPr id="29700" name="Rectangle 7"/>
          <p:cNvSpPr>
            <a:spLocks noChangeArrowheads="1"/>
          </p:cNvSpPr>
          <p:nvPr/>
        </p:nvSpPr>
        <p:spPr bwMode="auto">
          <a:xfrm>
            <a:off x="468313" y="3716338"/>
            <a:ext cx="8278812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286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None/>
              <a:tabLst>
                <a:tab pos="457200" algn="l"/>
                <a:tab pos="685800" algn="l"/>
                <a:tab pos="1714500" algn="l"/>
                <a:tab pos="4343400" algn="l"/>
              </a:tabLst>
            </a:pPr>
            <a:r>
              <a:rPr lang="en-US" sz="1900" b="1"/>
              <a:t>Usage</a:t>
            </a:r>
            <a:br>
              <a:rPr lang="en-US" sz="1900" b="1"/>
            </a:br>
            <a:endParaRPr lang="en-US" sz="1900"/>
          </a:p>
          <a:p>
            <a:pPr marL="228600" indent="-228600">
              <a:buClr>
                <a:schemeClr val="tx2"/>
              </a:buClr>
              <a:buSzPct val="70000"/>
              <a:buFont typeface="Wingdings" pitchFamily="2" charset="2"/>
              <a:buNone/>
              <a:tabLst>
                <a:tab pos="457200" algn="l"/>
                <a:tab pos="685800" algn="l"/>
                <a:tab pos="1714500" algn="l"/>
                <a:tab pos="4343400" algn="l"/>
              </a:tabLst>
            </a:pPr>
            <a:r>
              <a:rPr lang="en-US" sz="1500"/>
              <a:t>	</a:t>
            </a:r>
            <a:r>
              <a:rPr lang="en-US" sz="1300"/>
              <a:t>[</a:t>
            </a:r>
            <a:r>
              <a:rPr lang="en-US" sz="1300" b="1"/>
              <a:t>AttributeUsage</a:t>
            </a:r>
            <a:r>
              <a:rPr lang="en-US" sz="1300"/>
              <a:t>(AttributeTargets.Class | AttributeTargets.Interface, AllowMultiple=false)]</a:t>
            </a:r>
          </a:p>
          <a:p>
            <a:pPr marL="228600" indent="-228600">
              <a:buClr>
                <a:schemeClr val="tx2"/>
              </a:buClr>
              <a:buSzPct val="70000"/>
              <a:buFont typeface="Wingdings" pitchFamily="2" charset="2"/>
              <a:buNone/>
              <a:tabLst>
                <a:tab pos="457200" algn="l"/>
                <a:tab pos="685800" algn="l"/>
                <a:tab pos="1714500" algn="l"/>
                <a:tab pos="4343400" algn="l"/>
              </a:tabLst>
            </a:pPr>
            <a:r>
              <a:rPr lang="en-US" sz="1300"/>
              <a:t>	public class MyAttribute : Attribute {</a:t>
            </a:r>
          </a:p>
          <a:p>
            <a:pPr marL="228600" indent="-228600">
              <a:buClr>
                <a:schemeClr val="tx2"/>
              </a:buClr>
              <a:buSzPct val="70000"/>
              <a:buFont typeface="Wingdings" pitchFamily="2" charset="2"/>
              <a:buNone/>
              <a:tabLst>
                <a:tab pos="457200" algn="l"/>
                <a:tab pos="685800" algn="l"/>
                <a:tab pos="1714500" algn="l"/>
                <a:tab pos="4343400" algn="l"/>
              </a:tabLst>
            </a:pPr>
            <a:r>
              <a:rPr lang="en-US" sz="1300"/>
              <a:t>		...</a:t>
            </a:r>
          </a:p>
          <a:p>
            <a:pPr marL="228600" indent="-228600">
              <a:buClr>
                <a:schemeClr val="tx2"/>
              </a:buClr>
              <a:buSzPct val="70000"/>
              <a:buFont typeface="Wingdings" pitchFamily="2" charset="2"/>
              <a:buNone/>
              <a:tabLst>
                <a:tab pos="457200" algn="l"/>
                <a:tab pos="685800" algn="l"/>
                <a:tab pos="1714500" algn="l"/>
                <a:tab pos="4343400" algn="l"/>
              </a:tabLst>
            </a:pPr>
            <a:r>
              <a:rPr lang="en-US" sz="1300"/>
              <a:t>	}</a:t>
            </a:r>
          </a:p>
        </p:txBody>
      </p:sp>
    </p:spTree>
    <p:extLst>
      <p:ext uri="{BB962C8B-B14F-4D97-AF65-F5344CB8AC3E}">
        <p14:creationId xmlns:p14="http://schemas.microsoft.com/office/powerpoint/2010/main" val="1633258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Defining Your Own Attributes</a:t>
            </a:r>
          </a:p>
        </p:txBody>
      </p:sp>
      <p:sp>
        <p:nvSpPr>
          <p:cNvPr id="30723" name="Rectangle 4"/>
          <p:cNvSpPr>
            <a:spLocks noGrp="1" noChangeArrowheads="1"/>
          </p:cNvSpPr>
          <p:nvPr>
            <p:ph type="body" idx="4294967295"/>
          </p:nvPr>
        </p:nvSpPr>
        <p:spPr>
          <a:xfrm>
            <a:off x="467544" y="1340768"/>
            <a:ext cx="8229600" cy="1671637"/>
          </a:xfrm>
          <a:prstGeom prst="rect">
            <a:avLst/>
          </a:prstGeom>
        </p:spPr>
        <p:txBody>
          <a:bodyPr>
            <a:noAutofit/>
          </a:bodyPr>
          <a:lstStyle/>
          <a:p>
            <a:pPr marL="228600" indent="-228600">
              <a:spcBef>
                <a:spcPct val="0"/>
              </a:spcBef>
              <a:buFont typeface="Wingdings" pitchFamily="2" charset="2"/>
              <a:buNone/>
              <a:tabLst>
                <a:tab pos="457200" algn="l"/>
                <a:tab pos="685800" algn="l"/>
              </a:tabLst>
            </a:pPr>
            <a:r>
              <a:rPr lang="en-US" sz="1800" b="1" dirty="0" smtClean="0"/>
              <a:t>Declaration</a:t>
            </a:r>
          </a:p>
          <a:p>
            <a:pPr marL="228600" indent="-228600">
              <a:lnSpc>
                <a:spcPts val="700"/>
              </a:lnSpc>
              <a:spcBef>
                <a:spcPct val="0"/>
              </a:spcBef>
              <a:buFont typeface="Wingdings" pitchFamily="2" charset="2"/>
              <a:buNone/>
              <a:tabLst>
                <a:tab pos="457200" algn="l"/>
                <a:tab pos="685800" algn="l"/>
              </a:tabLst>
            </a:pPr>
            <a:endParaRPr lang="en-US" sz="1600" dirty="0" smtClean="0"/>
          </a:p>
          <a:p>
            <a:pPr marL="228600" indent="-228600">
              <a:lnSpc>
                <a:spcPts val="1600"/>
              </a:lnSpc>
              <a:spcBef>
                <a:spcPct val="0"/>
              </a:spcBef>
              <a:buFont typeface="Wingdings" pitchFamily="2" charset="2"/>
              <a:buNone/>
              <a:tabLst>
                <a:tab pos="457200" algn="l"/>
                <a:tab pos="685800" algn="l"/>
              </a:tabLst>
            </a:pPr>
            <a:r>
              <a:rPr lang="en-US" sz="1600" dirty="0" smtClean="0"/>
              <a:t>	[</a:t>
            </a:r>
            <a:r>
              <a:rPr lang="en-US" sz="1600" dirty="0" err="1" smtClean="0"/>
              <a:t>AttributeUsage</a:t>
            </a:r>
            <a:r>
              <a:rPr lang="en-US" sz="1600" dirty="0" smtClean="0"/>
              <a:t>(</a:t>
            </a:r>
            <a:r>
              <a:rPr lang="en-US" sz="1600" dirty="0" err="1" smtClean="0"/>
              <a:t>AttributeTargets.Class</a:t>
            </a:r>
            <a:r>
              <a:rPr lang="en-US" sz="1600" dirty="0" smtClean="0"/>
              <a:t> | </a:t>
            </a:r>
            <a:r>
              <a:rPr lang="en-US" sz="1600" dirty="0" err="1" smtClean="0"/>
              <a:t>AttributeTargets.Interface</a:t>
            </a:r>
            <a:r>
              <a:rPr lang="en-US" sz="1600" dirty="0" smtClean="0"/>
              <a:t>, Inherited=true)]</a:t>
            </a:r>
          </a:p>
          <a:p>
            <a:pPr marL="228600" indent="-228600">
              <a:lnSpc>
                <a:spcPts val="1600"/>
              </a:lnSpc>
              <a:spcBef>
                <a:spcPct val="0"/>
              </a:spcBef>
              <a:buFont typeface="Wingdings" pitchFamily="2" charset="2"/>
              <a:buNone/>
              <a:tabLst>
                <a:tab pos="457200" algn="l"/>
                <a:tab pos="685800" algn="l"/>
              </a:tabLst>
            </a:pPr>
            <a:r>
              <a:rPr lang="en-US" sz="1600" dirty="0" smtClean="0"/>
              <a:t>	class </a:t>
            </a:r>
            <a:r>
              <a:rPr lang="en-US" sz="1600" b="1" dirty="0" err="1" smtClean="0"/>
              <a:t>CommentAttribute</a:t>
            </a:r>
            <a:r>
              <a:rPr lang="en-US" sz="1600" dirty="0" smtClean="0"/>
              <a:t> : Attribute {</a:t>
            </a:r>
          </a:p>
          <a:p>
            <a:pPr marL="228600" indent="-228600">
              <a:lnSpc>
                <a:spcPts val="1600"/>
              </a:lnSpc>
              <a:spcBef>
                <a:spcPct val="0"/>
              </a:spcBef>
              <a:buFont typeface="Wingdings" pitchFamily="2" charset="2"/>
              <a:buNone/>
              <a:tabLst>
                <a:tab pos="457200" algn="l"/>
                <a:tab pos="685800" algn="l"/>
              </a:tabLst>
            </a:pPr>
            <a:r>
              <a:rPr lang="en-US" sz="1600" dirty="0" smtClean="0"/>
              <a:t>		string text, author;</a:t>
            </a:r>
          </a:p>
          <a:p>
            <a:pPr marL="228600" indent="-228600">
              <a:lnSpc>
                <a:spcPts val="1600"/>
              </a:lnSpc>
              <a:spcBef>
                <a:spcPct val="0"/>
              </a:spcBef>
              <a:buFont typeface="Wingdings" pitchFamily="2" charset="2"/>
              <a:buNone/>
              <a:tabLst>
                <a:tab pos="457200" algn="l"/>
                <a:tab pos="685800" algn="l"/>
              </a:tabLst>
            </a:pPr>
            <a:r>
              <a:rPr lang="en-US" sz="1600" dirty="0" smtClean="0"/>
              <a:t>		public string Text { get {return text;} }</a:t>
            </a:r>
          </a:p>
          <a:p>
            <a:pPr marL="228600" indent="-228600">
              <a:lnSpc>
                <a:spcPts val="1600"/>
              </a:lnSpc>
              <a:spcBef>
                <a:spcPct val="0"/>
              </a:spcBef>
              <a:buFont typeface="Wingdings" pitchFamily="2" charset="2"/>
              <a:buNone/>
              <a:tabLst>
                <a:tab pos="457200" algn="l"/>
                <a:tab pos="685800" algn="l"/>
              </a:tabLst>
            </a:pPr>
            <a:r>
              <a:rPr lang="en-US" sz="1600" dirty="0" smtClean="0"/>
              <a:t>		public string Author { get {return author;} set {author = value;} }</a:t>
            </a:r>
          </a:p>
          <a:p>
            <a:pPr marL="228600" indent="-228600">
              <a:lnSpc>
                <a:spcPts val="1600"/>
              </a:lnSpc>
              <a:spcBef>
                <a:spcPct val="0"/>
              </a:spcBef>
              <a:buFont typeface="Wingdings" pitchFamily="2" charset="2"/>
              <a:buNone/>
              <a:tabLst>
                <a:tab pos="457200" algn="l"/>
                <a:tab pos="685800" algn="l"/>
              </a:tabLst>
            </a:pPr>
            <a:r>
              <a:rPr lang="en-US" sz="1600" dirty="0" smtClean="0"/>
              <a:t>		public Comment (string text) { </a:t>
            </a:r>
            <a:r>
              <a:rPr lang="en-US" sz="1600" dirty="0" err="1" smtClean="0"/>
              <a:t>this.text</a:t>
            </a:r>
            <a:r>
              <a:rPr lang="en-US" sz="1600" dirty="0" smtClean="0"/>
              <a:t> = text; author ="HM"; }</a:t>
            </a:r>
          </a:p>
          <a:p>
            <a:pPr marL="228600" indent="-228600">
              <a:lnSpc>
                <a:spcPts val="1600"/>
              </a:lnSpc>
              <a:spcBef>
                <a:spcPct val="0"/>
              </a:spcBef>
              <a:buFont typeface="Wingdings" pitchFamily="2" charset="2"/>
              <a:buNone/>
              <a:tabLst>
                <a:tab pos="457200" algn="l"/>
                <a:tab pos="685800" algn="l"/>
              </a:tabLst>
            </a:pPr>
            <a:r>
              <a:rPr lang="en-US" sz="1600" dirty="0" smtClean="0"/>
              <a:t>	}</a:t>
            </a:r>
          </a:p>
        </p:txBody>
      </p:sp>
      <p:sp>
        <p:nvSpPr>
          <p:cNvPr id="30724" name="Rectangle 8"/>
          <p:cNvSpPr>
            <a:spLocks noChangeArrowheads="1"/>
          </p:cNvSpPr>
          <p:nvPr/>
        </p:nvSpPr>
        <p:spPr bwMode="auto">
          <a:xfrm>
            <a:off x="478657" y="4130005"/>
            <a:ext cx="77724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28600" indent="-228600">
              <a:buClr>
                <a:schemeClr val="tx2"/>
              </a:buClr>
              <a:buSzPct val="70000"/>
              <a:buFont typeface="Wingdings" pitchFamily="2" charset="2"/>
              <a:buNone/>
              <a:tabLst>
                <a:tab pos="457200" algn="l"/>
                <a:tab pos="685800" algn="l"/>
              </a:tabLst>
            </a:pPr>
            <a:r>
              <a:rPr lang="en-US" sz="1700" b="1" dirty="0"/>
              <a:t>Querying the attribute at runtime</a:t>
            </a:r>
          </a:p>
          <a:p>
            <a:pPr marL="228600" indent="-228600">
              <a:lnSpc>
                <a:spcPts val="700"/>
              </a:lnSpc>
              <a:buClr>
                <a:schemeClr val="tx2"/>
              </a:buClr>
              <a:buSzPct val="70000"/>
              <a:buFont typeface="Wingdings" pitchFamily="2" charset="2"/>
              <a:buNone/>
              <a:tabLst>
                <a:tab pos="457200" algn="l"/>
                <a:tab pos="685800" algn="l"/>
              </a:tabLst>
            </a:pPr>
            <a:endParaRPr lang="en-US" sz="1700" b="1" dirty="0"/>
          </a:p>
          <a:p>
            <a:pPr marL="228600" indent="-228600">
              <a:lnSpc>
                <a:spcPts val="1600"/>
              </a:lnSpc>
              <a:buClr>
                <a:schemeClr val="tx2"/>
              </a:buClr>
              <a:buSzPct val="70000"/>
              <a:buFont typeface="Wingdings" pitchFamily="2" charset="2"/>
              <a:buNone/>
              <a:tabLst>
                <a:tab pos="457200" algn="l"/>
                <a:tab pos="685800" algn="l"/>
              </a:tabLst>
            </a:pPr>
            <a:r>
              <a:rPr lang="en-US" sz="1300" dirty="0"/>
              <a:t>	class Attributes {</a:t>
            </a:r>
          </a:p>
          <a:p>
            <a:pPr marL="228600" indent="-228600">
              <a:lnSpc>
                <a:spcPts val="700"/>
              </a:lnSpc>
              <a:buClr>
                <a:schemeClr val="tx2"/>
              </a:buClr>
              <a:buSzPct val="70000"/>
              <a:buFont typeface="Wingdings" pitchFamily="2" charset="2"/>
              <a:buNone/>
              <a:tabLst>
                <a:tab pos="457200" algn="l"/>
                <a:tab pos="685800" algn="l"/>
              </a:tabLst>
            </a:pPr>
            <a:endParaRPr lang="en-US" sz="1300" dirty="0"/>
          </a:p>
          <a:p>
            <a:pPr marL="228600" indent="-228600">
              <a:lnSpc>
                <a:spcPts val="1600"/>
              </a:lnSpc>
              <a:buClr>
                <a:schemeClr val="tx2"/>
              </a:buClr>
              <a:buSzPct val="70000"/>
              <a:buFont typeface="Wingdings" pitchFamily="2" charset="2"/>
              <a:buNone/>
              <a:tabLst>
                <a:tab pos="457200" algn="l"/>
                <a:tab pos="685800" algn="l"/>
              </a:tabLst>
            </a:pPr>
            <a:r>
              <a:rPr lang="en-US" sz="1300" dirty="0"/>
              <a:t>		static void Main() {</a:t>
            </a:r>
          </a:p>
          <a:p>
            <a:pPr marL="228600" indent="-228600">
              <a:lnSpc>
                <a:spcPts val="1600"/>
              </a:lnSpc>
              <a:buClr>
                <a:schemeClr val="tx2"/>
              </a:buClr>
              <a:buSzPct val="70000"/>
              <a:buFont typeface="Wingdings" pitchFamily="2" charset="2"/>
              <a:buNone/>
              <a:tabLst>
                <a:tab pos="457200" algn="l"/>
                <a:tab pos="685800" algn="l"/>
              </a:tabLst>
            </a:pPr>
            <a:r>
              <a:rPr lang="en-US" sz="1300" dirty="0"/>
              <a:t>			Type t = </a:t>
            </a:r>
            <a:r>
              <a:rPr lang="en-US" sz="1300" dirty="0" err="1"/>
              <a:t>typeof</a:t>
            </a:r>
            <a:r>
              <a:rPr lang="en-US" sz="1300" dirty="0"/>
              <a:t>(C);</a:t>
            </a:r>
          </a:p>
          <a:p>
            <a:pPr marL="228600" indent="-228600">
              <a:lnSpc>
                <a:spcPts val="1600"/>
              </a:lnSpc>
              <a:buClr>
                <a:schemeClr val="tx2"/>
              </a:buClr>
              <a:buSzPct val="70000"/>
              <a:buFont typeface="Wingdings" pitchFamily="2" charset="2"/>
              <a:buNone/>
              <a:tabLst>
                <a:tab pos="457200" algn="l"/>
                <a:tab pos="685800" algn="l"/>
              </a:tabLst>
            </a:pPr>
            <a:r>
              <a:rPr lang="en-US" sz="1300" dirty="0"/>
              <a:t>			object[] a = </a:t>
            </a:r>
            <a:r>
              <a:rPr lang="en-US" sz="1300" b="1" dirty="0" err="1" smtClean="0"/>
              <a:t>t.GetCustomAttributes</a:t>
            </a:r>
            <a:r>
              <a:rPr lang="en-US" sz="1300" b="1" dirty="0" smtClean="0"/>
              <a:t>(</a:t>
            </a:r>
            <a:r>
              <a:rPr lang="en-US" sz="1300" b="1" dirty="0" err="1" smtClean="0"/>
              <a:t>typeof</a:t>
            </a:r>
            <a:r>
              <a:rPr lang="en-US" sz="1300" b="1" dirty="0" smtClean="0"/>
              <a:t>(</a:t>
            </a:r>
            <a:r>
              <a:rPr lang="en-US" sz="1300" b="1" dirty="0" err="1" smtClean="0"/>
              <a:t>Comment</a:t>
            </a:r>
            <a:r>
              <a:rPr lang="en-US" sz="1400" b="1" dirty="0" err="1"/>
              <a:t>Attribute</a:t>
            </a:r>
            <a:r>
              <a:rPr lang="en-US" sz="1300" b="1" dirty="0" smtClean="0"/>
              <a:t>), </a:t>
            </a:r>
            <a:r>
              <a:rPr lang="en-US" sz="1300" b="1" dirty="0"/>
              <a:t>true);</a:t>
            </a:r>
          </a:p>
          <a:p>
            <a:pPr marL="228600" indent="-228600">
              <a:lnSpc>
                <a:spcPts val="1600"/>
              </a:lnSpc>
              <a:buClr>
                <a:schemeClr val="tx2"/>
              </a:buClr>
              <a:buSzPct val="70000"/>
              <a:buFont typeface="Wingdings" pitchFamily="2" charset="2"/>
              <a:buNone/>
              <a:tabLst>
                <a:tab pos="457200" algn="l"/>
                <a:tab pos="685800" algn="l"/>
              </a:tabLst>
            </a:pPr>
            <a:r>
              <a:rPr lang="en-US" sz="1300" dirty="0"/>
              <a:t>			</a:t>
            </a:r>
            <a:r>
              <a:rPr lang="en-US" sz="1300" dirty="0" err="1"/>
              <a:t>foreach</a:t>
            </a:r>
            <a:r>
              <a:rPr lang="en-US" sz="1300" dirty="0"/>
              <a:t> (</a:t>
            </a:r>
            <a:r>
              <a:rPr lang="en-US" sz="1300" dirty="0" err="1" smtClean="0"/>
              <a:t>Comme</a:t>
            </a:r>
            <a:r>
              <a:rPr lang="en-US" sz="1300" dirty="0" err="1"/>
              <a:t>ntAttribute</a:t>
            </a:r>
            <a:r>
              <a:rPr lang="en-US" sz="1300" dirty="0" smtClean="0"/>
              <a:t> </a:t>
            </a:r>
            <a:r>
              <a:rPr lang="en-US" sz="1300" dirty="0"/>
              <a:t>ca in a) {</a:t>
            </a:r>
          </a:p>
          <a:p>
            <a:pPr marL="228600" indent="-228600">
              <a:lnSpc>
                <a:spcPts val="1600"/>
              </a:lnSpc>
              <a:buClr>
                <a:schemeClr val="tx2"/>
              </a:buClr>
              <a:buSzPct val="70000"/>
              <a:buFont typeface="Wingdings" pitchFamily="2" charset="2"/>
              <a:buNone/>
              <a:tabLst>
                <a:tab pos="457200" algn="l"/>
                <a:tab pos="685800" algn="l"/>
              </a:tabLst>
            </a:pPr>
            <a:r>
              <a:rPr lang="en-US" sz="1300" dirty="0"/>
              <a:t>				</a:t>
            </a:r>
            <a:r>
              <a:rPr lang="en-US" sz="1300" dirty="0" err="1"/>
              <a:t>Console.WriteLine</a:t>
            </a:r>
            <a:r>
              <a:rPr lang="en-US" sz="1300" dirty="0"/>
              <a:t>(</a:t>
            </a:r>
            <a:r>
              <a:rPr lang="en-US" sz="1300" dirty="0" err="1"/>
              <a:t>ca.Text</a:t>
            </a:r>
            <a:r>
              <a:rPr lang="en-US" sz="1300" dirty="0"/>
              <a:t> + ", " + </a:t>
            </a:r>
            <a:r>
              <a:rPr lang="en-US" sz="1300" dirty="0" err="1"/>
              <a:t>ca.Author</a:t>
            </a:r>
            <a:r>
              <a:rPr lang="en-US" sz="1300" dirty="0"/>
              <a:t>);</a:t>
            </a:r>
          </a:p>
          <a:p>
            <a:pPr marL="228600" indent="-228600">
              <a:lnSpc>
                <a:spcPts val="1600"/>
              </a:lnSpc>
              <a:buClr>
                <a:schemeClr val="tx2"/>
              </a:buClr>
              <a:buSzPct val="70000"/>
              <a:buFont typeface="Wingdings" pitchFamily="2" charset="2"/>
              <a:buNone/>
              <a:tabLst>
                <a:tab pos="457200" algn="l"/>
                <a:tab pos="685800" algn="l"/>
              </a:tabLst>
            </a:pPr>
            <a:r>
              <a:rPr lang="en-US" sz="1300" dirty="0"/>
              <a:t>			}</a:t>
            </a:r>
          </a:p>
          <a:p>
            <a:pPr marL="228600" indent="-228600">
              <a:lnSpc>
                <a:spcPts val="1600"/>
              </a:lnSpc>
              <a:buClr>
                <a:schemeClr val="tx2"/>
              </a:buClr>
              <a:buSzPct val="70000"/>
              <a:buFont typeface="Wingdings" pitchFamily="2" charset="2"/>
              <a:buNone/>
              <a:tabLst>
                <a:tab pos="457200" algn="l"/>
                <a:tab pos="685800" algn="l"/>
              </a:tabLst>
            </a:pPr>
            <a:r>
              <a:rPr lang="en-US" sz="1300" dirty="0"/>
              <a:t>		}</a:t>
            </a:r>
          </a:p>
          <a:p>
            <a:pPr marL="228600" indent="-228600">
              <a:lnSpc>
                <a:spcPts val="1600"/>
              </a:lnSpc>
              <a:buClr>
                <a:schemeClr val="tx2"/>
              </a:buClr>
              <a:buSzPct val="70000"/>
              <a:buFont typeface="Wingdings" pitchFamily="2" charset="2"/>
              <a:buNone/>
              <a:tabLst>
                <a:tab pos="457200" algn="l"/>
                <a:tab pos="685800" algn="l"/>
              </a:tabLst>
            </a:pPr>
            <a:r>
              <a:rPr lang="en-US" sz="1300" dirty="0"/>
              <a:t>	}</a:t>
            </a:r>
          </a:p>
        </p:txBody>
      </p:sp>
      <p:sp>
        <p:nvSpPr>
          <p:cNvPr id="30725" name="Rectangle 11"/>
          <p:cNvSpPr>
            <a:spLocks noChangeArrowheads="1"/>
          </p:cNvSpPr>
          <p:nvPr/>
        </p:nvSpPr>
        <p:spPr bwMode="auto">
          <a:xfrm>
            <a:off x="478657" y="3194968"/>
            <a:ext cx="7772400" cy="87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28600" indent="-228600">
              <a:buClr>
                <a:schemeClr val="tx2"/>
              </a:buClr>
              <a:buSzPct val="70000"/>
              <a:buFont typeface="Wingdings" pitchFamily="2" charset="2"/>
              <a:buNone/>
              <a:tabLst>
                <a:tab pos="457200" algn="l"/>
                <a:tab pos="685800" algn="l"/>
              </a:tabLst>
            </a:pPr>
            <a:r>
              <a:rPr lang="en-US" sz="1700" b="1" dirty="0"/>
              <a:t>Usage</a:t>
            </a:r>
          </a:p>
          <a:p>
            <a:pPr marL="228600" indent="-228600">
              <a:lnSpc>
                <a:spcPts val="700"/>
              </a:lnSpc>
              <a:buClr>
                <a:schemeClr val="tx2"/>
              </a:buClr>
              <a:buSzPct val="70000"/>
              <a:buFont typeface="Wingdings" pitchFamily="2" charset="2"/>
              <a:buNone/>
              <a:tabLst>
                <a:tab pos="457200" algn="l"/>
                <a:tab pos="685800" algn="l"/>
              </a:tabLst>
            </a:pPr>
            <a:endParaRPr lang="en-US" sz="1700" b="1" dirty="0"/>
          </a:p>
          <a:p>
            <a:pPr marL="228600" indent="-228600">
              <a:lnSpc>
                <a:spcPts val="1600"/>
              </a:lnSpc>
              <a:buClr>
                <a:schemeClr val="tx2"/>
              </a:buClr>
              <a:buSzPct val="70000"/>
              <a:buFont typeface="Wingdings" pitchFamily="2" charset="2"/>
              <a:buNone/>
              <a:tabLst>
                <a:tab pos="457200" algn="l"/>
                <a:tab pos="685800" algn="l"/>
              </a:tabLst>
            </a:pPr>
            <a:r>
              <a:rPr lang="en-US" sz="1300" dirty="0"/>
              <a:t>	[</a:t>
            </a:r>
            <a:r>
              <a:rPr lang="en-US" sz="1300" b="1" dirty="0"/>
              <a:t>Comment</a:t>
            </a:r>
            <a:r>
              <a:rPr lang="en-US" sz="1300" dirty="0"/>
              <a:t>("This is a demo class for Attributes", Author="XX")]</a:t>
            </a:r>
          </a:p>
          <a:p>
            <a:pPr marL="228600" indent="-228600">
              <a:lnSpc>
                <a:spcPts val="1600"/>
              </a:lnSpc>
              <a:buClr>
                <a:schemeClr val="tx2"/>
              </a:buClr>
              <a:buSzPct val="70000"/>
              <a:buFont typeface="Wingdings" pitchFamily="2" charset="2"/>
              <a:buNone/>
              <a:tabLst>
                <a:tab pos="457200" algn="l"/>
                <a:tab pos="685800" algn="l"/>
              </a:tabLst>
            </a:pPr>
            <a:r>
              <a:rPr lang="en-US" sz="1300" dirty="0"/>
              <a:t>	class C { ... }</a:t>
            </a:r>
          </a:p>
        </p:txBody>
      </p:sp>
    </p:spTree>
    <p:extLst>
      <p:ext uri="{BB962C8B-B14F-4D97-AF65-F5344CB8AC3E}">
        <p14:creationId xmlns:p14="http://schemas.microsoft.com/office/powerpoint/2010/main" val="1450933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Reflection Example</a:t>
            </a:r>
          </a:p>
        </p:txBody>
      </p:sp>
      <p:sp>
        <p:nvSpPr>
          <p:cNvPr id="25603" name="Rectangle 5"/>
          <p:cNvSpPr>
            <a:spLocks noGrp="1" noChangeArrowheads="1"/>
          </p:cNvSpPr>
          <p:nvPr>
            <p:ph type="body" idx="4294967295"/>
          </p:nvPr>
        </p:nvSpPr>
        <p:spPr>
          <a:xfrm>
            <a:off x="684213" y="1719263"/>
            <a:ext cx="8002587" cy="4411662"/>
          </a:xfrm>
          <a:prstGeom prst="rect">
            <a:avLst/>
          </a:prstGeom>
        </p:spPr>
        <p:txBody>
          <a:bodyPr/>
          <a:lstStyle/>
          <a:p>
            <a:pPr>
              <a:tabLst>
                <a:tab pos="355600" algn="l"/>
                <a:tab pos="723900" algn="l"/>
                <a:tab pos="1079500" algn="l"/>
                <a:tab pos="1435100" algn="l"/>
              </a:tabLst>
            </a:pPr>
            <a:r>
              <a:rPr lang="en-GB" sz="1800" smtClean="0"/>
              <a:t>Print all existing types in a given assembly</a:t>
            </a:r>
          </a:p>
          <a:p>
            <a:pPr>
              <a:buFont typeface="Wingdings" pitchFamily="2" charset="2"/>
              <a:buNone/>
              <a:tabLst>
                <a:tab pos="355600" algn="l"/>
                <a:tab pos="723900" algn="l"/>
                <a:tab pos="1079500" algn="l"/>
                <a:tab pos="1435100" algn="l"/>
              </a:tabLst>
            </a:pPr>
            <a:r>
              <a:rPr lang="en-GB" sz="1300" smtClean="0"/>
              <a:t>		</a:t>
            </a:r>
            <a:br>
              <a:rPr lang="en-GB" sz="1300" smtClean="0"/>
            </a:br>
            <a:r>
              <a:rPr lang="en-GB" sz="1300" smtClean="0"/>
              <a:t>	Type[] types = a.GetTypes();</a:t>
            </a:r>
          </a:p>
          <a:p>
            <a:pPr>
              <a:buFont typeface="Wingdings" pitchFamily="2" charset="2"/>
              <a:buNone/>
              <a:tabLst>
                <a:tab pos="355600" algn="l"/>
                <a:tab pos="723900" algn="l"/>
                <a:tab pos="1079500" algn="l"/>
                <a:tab pos="1435100" algn="l"/>
              </a:tabLst>
            </a:pPr>
            <a:r>
              <a:rPr lang="en-GB" sz="1300" smtClean="0"/>
              <a:t>		</a:t>
            </a:r>
            <a:r>
              <a:rPr lang="en-GB" sz="1300" smtClean="0">
                <a:solidFill>
                  <a:schemeClr val="accent2"/>
                </a:solidFill>
              </a:rPr>
              <a:t>foreach</a:t>
            </a:r>
            <a:r>
              <a:rPr lang="en-GB" sz="1300" smtClean="0"/>
              <a:t> (Type t </a:t>
            </a:r>
            <a:r>
              <a:rPr lang="en-GB" sz="1300" smtClean="0">
                <a:solidFill>
                  <a:schemeClr val="accent2"/>
                </a:solidFill>
              </a:rPr>
              <a:t>in</a:t>
            </a:r>
            <a:r>
              <a:rPr lang="en-GB" sz="1300" smtClean="0"/>
              <a:t> types)</a:t>
            </a:r>
          </a:p>
          <a:p>
            <a:pPr>
              <a:buFont typeface="Wingdings" pitchFamily="2" charset="2"/>
              <a:buNone/>
              <a:tabLst>
                <a:tab pos="355600" algn="l"/>
                <a:tab pos="723900" algn="l"/>
                <a:tab pos="1079500" algn="l"/>
                <a:tab pos="1435100" algn="l"/>
              </a:tabLst>
            </a:pPr>
            <a:r>
              <a:rPr lang="en-GB" sz="1300" smtClean="0"/>
              <a:t>    			Console.WriteLine(t.FullName);</a:t>
            </a:r>
          </a:p>
          <a:p>
            <a:pPr>
              <a:buFont typeface="Wingdings" pitchFamily="2" charset="2"/>
              <a:buNone/>
              <a:tabLst>
                <a:tab pos="355600" algn="l"/>
                <a:tab pos="723900" algn="l"/>
                <a:tab pos="1079500" algn="l"/>
                <a:tab pos="1435100" algn="l"/>
              </a:tabLst>
            </a:pPr>
            <a:endParaRPr lang="en-GB" sz="1300" smtClean="0"/>
          </a:p>
          <a:p>
            <a:pPr>
              <a:buFont typeface="Wingdings" pitchFamily="2" charset="2"/>
              <a:buNone/>
              <a:tabLst>
                <a:tab pos="355600" algn="l"/>
                <a:tab pos="723900" algn="l"/>
                <a:tab pos="1079500" algn="l"/>
                <a:tab pos="1435100" algn="l"/>
              </a:tabLst>
            </a:pPr>
            <a:endParaRPr lang="en-GB" sz="1100" smtClean="0"/>
          </a:p>
          <a:p>
            <a:pPr>
              <a:buFont typeface="Wingdings" pitchFamily="2" charset="2"/>
              <a:buNone/>
              <a:tabLst>
                <a:tab pos="355600" algn="l"/>
                <a:tab pos="723900" algn="l"/>
                <a:tab pos="1079500" algn="l"/>
                <a:tab pos="1435100" algn="l"/>
              </a:tabLst>
            </a:pPr>
            <a:endParaRPr lang="en-GB" sz="1100" smtClean="0"/>
          </a:p>
          <a:p>
            <a:pPr>
              <a:buFont typeface="Wingdings" pitchFamily="2" charset="2"/>
              <a:buNone/>
              <a:tabLst>
                <a:tab pos="355600" algn="l"/>
                <a:tab pos="723900" algn="l"/>
                <a:tab pos="1079500" algn="l"/>
                <a:tab pos="1435100" algn="l"/>
              </a:tabLst>
            </a:pPr>
            <a:endParaRPr lang="en-GB" sz="1100" smtClean="0"/>
          </a:p>
          <a:p>
            <a:pPr>
              <a:tabLst>
                <a:tab pos="355600" algn="l"/>
                <a:tab pos="723900" algn="l"/>
                <a:tab pos="1079500" algn="l"/>
                <a:tab pos="1435100" algn="l"/>
              </a:tabLst>
            </a:pPr>
            <a:r>
              <a:rPr lang="en-GB" sz="1800" smtClean="0"/>
              <a:t>Print all existing methods of a given type </a:t>
            </a:r>
          </a:p>
          <a:p>
            <a:pPr>
              <a:buFont typeface="Wingdings" pitchFamily="2" charset="2"/>
              <a:buNone/>
              <a:tabLst>
                <a:tab pos="355600" algn="l"/>
                <a:tab pos="723900" algn="l"/>
                <a:tab pos="1079500" algn="l"/>
                <a:tab pos="1435100" algn="l"/>
              </a:tabLst>
            </a:pPr>
            <a:r>
              <a:rPr lang="en-GB" sz="1300" smtClean="0"/>
              <a:t>		</a:t>
            </a:r>
            <a:r>
              <a:rPr lang="en-GB" sz="1100" smtClean="0"/>
              <a:t/>
            </a:r>
            <a:br>
              <a:rPr lang="en-GB" sz="1100" smtClean="0"/>
            </a:br>
            <a:r>
              <a:rPr lang="en-GB" sz="1300" smtClean="0"/>
              <a:t>	Type hw = a.GetType("Hello.HelloWorld");</a:t>
            </a:r>
          </a:p>
          <a:p>
            <a:pPr>
              <a:buFont typeface="Wingdings" pitchFamily="2" charset="2"/>
              <a:buNone/>
              <a:tabLst>
                <a:tab pos="355600" algn="l"/>
                <a:tab pos="723900" algn="l"/>
                <a:tab pos="1079500" algn="l"/>
                <a:tab pos="1435100" algn="l"/>
              </a:tabLst>
            </a:pPr>
            <a:r>
              <a:rPr lang="en-GB" sz="1300" smtClean="0"/>
              <a:t>		MethodInfo[] methods = hw.GetMethods(); </a:t>
            </a:r>
          </a:p>
          <a:p>
            <a:pPr>
              <a:buFont typeface="Wingdings" pitchFamily="2" charset="2"/>
              <a:buNone/>
              <a:tabLst>
                <a:tab pos="355600" algn="l"/>
                <a:tab pos="723900" algn="l"/>
                <a:tab pos="1079500" algn="l"/>
                <a:tab pos="1435100" algn="l"/>
              </a:tabLst>
            </a:pPr>
            <a:r>
              <a:rPr lang="en-GB" sz="1300" smtClean="0"/>
              <a:t>		</a:t>
            </a:r>
            <a:r>
              <a:rPr lang="en-GB" sz="1300" smtClean="0">
                <a:solidFill>
                  <a:schemeClr val="accent2"/>
                </a:solidFill>
              </a:rPr>
              <a:t>foreach</a:t>
            </a:r>
            <a:r>
              <a:rPr lang="en-GB" sz="1300" smtClean="0"/>
              <a:t> (MethodInfo m </a:t>
            </a:r>
            <a:r>
              <a:rPr lang="en-GB" sz="1300" smtClean="0">
                <a:solidFill>
                  <a:schemeClr val="accent2"/>
                </a:solidFill>
              </a:rPr>
              <a:t>in</a:t>
            </a:r>
            <a:r>
              <a:rPr lang="en-GB" sz="1300" smtClean="0"/>
              <a:t> methods)</a:t>
            </a:r>
          </a:p>
          <a:p>
            <a:pPr>
              <a:buFont typeface="Wingdings" pitchFamily="2" charset="2"/>
              <a:buNone/>
              <a:tabLst>
                <a:tab pos="355600" algn="l"/>
                <a:tab pos="723900" algn="l"/>
                <a:tab pos="1079500" algn="l"/>
                <a:tab pos="1435100" algn="l"/>
              </a:tabLst>
            </a:pPr>
            <a:r>
              <a:rPr lang="en-GB" sz="1300" smtClean="0"/>
              <a:t>    			Console.WriteLine(m.Name);</a:t>
            </a:r>
          </a:p>
        </p:txBody>
      </p:sp>
      <p:sp>
        <p:nvSpPr>
          <p:cNvPr id="25604" name="Text Box 6"/>
          <p:cNvSpPr txBox="1">
            <a:spLocks noChangeArrowheads="1"/>
          </p:cNvSpPr>
          <p:nvPr/>
        </p:nvSpPr>
        <p:spPr bwMode="auto">
          <a:xfrm>
            <a:off x="5148263" y="2708275"/>
            <a:ext cx="3527425" cy="366713"/>
          </a:xfrm>
          <a:prstGeom prst="rect">
            <a:avLst/>
          </a:prstGeom>
          <a:solidFill>
            <a:schemeClr val="folHlink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de-AT"/>
              <a:t>Hello.HelloWorld</a:t>
            </a:r>
            <a:endParaRPr lang="de-DE"/>
          </a:p>
        </p:txBody>
      </p:sp>
      <p:sp>
        <p:nvSpPr>
          <p:cNvPr id="25605" name="Text Box 7"/>
          <p:cNvSpPr txBox="1">
            <a:spLocks noChangeArrowheads="1"/>
          </p:cNvSpPr>
          <p:nvPr/>
        </p:nvSpPr>
        <p:spPr bwMode="auto">
          <a:xfrm>
            <a:off x="5219700" y="5373688"/>
            <a:ext cx="3527425" cy="1190625"/>
          </a:xfrm>
          <a:prstGeom prst="rect">
            <a:avLst/>
          </a:prstGeom>
          <a:solidFill>
            <a:schemeClr val="folHlink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de-AT"/>
              <a:t>GetType</a:t>
            </a:r>
          </a:p>
          <a:p>
            <a:r>
              <a:rPr lang="de-AT"/>
              <a:t>ToString</a:t>
            </a:r>
          </a:p>
          <a:p>
            <a:r>
              <a:rPr lang="de-AT"/>
              <a:t>Equals</a:t>
            </a:r>
          </a:p>
          <a:p>
            <a:r>
              <a:rPr lang="de-AT"/>
              <a:t>GetHashCode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9192354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/>
              <a:t>Reflection</a:t>
            </a:r>
            <a:r>
              <a:rPr lang="de-DE" dirty="0" smtClean="0"/>
              <a:t> </a:t>
            </a:r>
            <a:r>
              <a:rPr lang="de-DE" dirty="0" err="1" smtClean="0"/>
              <a:t>Example</a:t>
            </a:r>
            <a:endParaRPr lang="de-AT" dirty="0" smtClean="0"/>
          </a:p>
        </p:txBody>
      </p:sp>
      <p:sp>
        <p:nvSpPr>
          <p:cNvPr id="26627" name="Rectangle 5"/>
          <p:cNvSpPr>
            <a:spLocks noGrp="1" noChangeArrowheads="1"/>
          </p:cNvSpPr>
          <p:nvPr>
            <p:ph type="body" idx="4294967295"/>
          </p:nvPr>
        </p:nvSpPr>
        <p:spPr>
          <a:xfrm>
            <a:off x="685800" y="1412875"/>
            <a:ext cx="8077200" cy="5445125"/>
          </a:xfrm>
          <a:prstGeom prst="rect">
            <a:avLst/>
          </a:prstGeom>
        </p:spPr>
        <p:txBody>
          <a:bodyPr/>
          <a:lstStyle/>
          <a:p>
            <a:r>
              <a:rPr lang="de-DE" sz="1800" smtClean="0"/>
              <a:t>Create a new instance of a given type</a:t>
            </a:r>
          </a:p>
          <a:p>
            <a:pPr>
              <a:buFont typeface="Wingdings" pitchFamily="2" charset="2"/>
              <a:buNone/>
            </a:pPr>
            <a:r>
              <a:rPr lang="de-DE" sz="1500" smtClean="0"/>
              <a:t>	</a:t>
            </a:r>
          </a:p>
          <a:p>
            <a:pPr>
              <a:buFont typeface="Wingdings" pitchFamily="2" charset="2"/>
              <a:buNone/>
            </a:pPr>
            <a:r>
              <a:rPr lang="de-DE" sz="1300" smtClean="0"/>
              <a:t>	Assembly a = </a:t>
            </a:r>
            <a:r>
              <a:rPr lang="de-DE" sz="1300" b="1" smtClean="0"/>
              <a:t>Assembly.Load</a:t>
            </a:r>
            <a:r>
              <a:rPr lang="de-DE" sz="1300" smtClean="0"/>
              <a:t>("HelloWorld");</a:t>
            </a:r>
          </a:p>
          <a:p>
            <a:pPr>
              <a:buFont typeface="Wingdings" pitchFamily="2" charset="2"/>
              <a:buNone/>
            </a:pPr>
            <a:r>
              <a:rPr lang="de-DE" sz="1300" smtClean="0"/>
              <a:t>	object o = a</a:t>
            </a:r>
            <a:r>
              <a:rPr lang="de-DE" sz="1300" b="1" smtClean="0"/>
              <a:t>.CreateInstance</a:t>
            </a:r>
            <a:r>
              <a:rPr lang="de-DE" sz="1300" smtClean="0"/>
              <a:t>("Hello.HelloWorld");</a:t>
            </a:r>
          </a:p>
          <a:p>
            <a:pPr>
              <a:buFont typeface="Wingdings" pitchFamily="2" charset="2"/>
              <a:buNone/>
            </a:pPr>
            <a:r>
              <a:rPr lang="de-DE" sz="1500" smtClean="0"/>
              <a:t>	</a:t>
            </a:r>
          </a:p>
          <a:p>
            <a:r>
              <a:rPr lang="de-DE" sz="1800" smtClean="0"/>
              <a:t>Get method </a:t>
            </a:r>
            <a:r>
              <a:rPr lang="de-DE" sz="1800" smtClean="0">
                <a:latin typeface="Helvetica" pitchFamily="34" charset="0"/>
              </a:rPr>
              <a:t>ToString()</a:t>
            </a:r>
            <a:r>
              <a:rPr lang="de-DE" sz="1800" smtClean="0"/>
              <a:t>, which has no parameters</a:t>
            </a:r>
          </a:p>
          <a:p>
            <a:r>
              <a:rPr lang="de-AT" sz="1800" smtClean="0"/>
              <a:t>Invoke the method</a:t>
            </a:r>
            <a:endParaRPr lang="de-DE" sz="1800" smtClean="0"/>
          </a:p>
          <a:p>
            <a:pPr>
              <a:buFont typeface="Wingdings" pitchFamily="2" charset="2"/>
              <a:buNone/>
            </a:pPr>
            <a:endParaRPr lang="de-DE" sz="1800" smtClean="0"/>
          </a:p>
          <a:p>
            <a:pPr>
              <a:buFont typeface="Wingdings" pitchFamily="2" charset="2"/>
              <a:buNone/>
            </a:pPr>
            <a:r>
              <a:rPr lang="de-DE" sz="1500" smtClean="0"/>
              <a:t>	</a:t>
            </a:r>
            <a:r>
              <a:rPr lang="de-DE" sz="1300" smtClean="0"/>
              <a:t>Type hw = a</a:t>
            </a:r>
            <a:r>
              <a:rPr lang="de-DE" sz="1300" b="1" smtClean="0"/>
              <a:t>.GetType</a:t>
            </a:r>
            <a:r>
              <a:rPr lang="de-DE" sz="1300" smtClean="0"/>
              <a:t>("Hello.HelloWorld");     </a:t>
            </a:r>
          </a:p>
          <a:p>
            <a:pPr>
              <a:buFont typeface="Wingdings" pitchFamily="2" charset="2"/>
              <a:buNone/>
            </a:pPr>
            <a:r>
              <a:rPr lang="de-DE" sz="1300" smtClean="0"/>
              <a:t>	MethodInfo mi = hw</a:t>
            </a:r>
            <a:r>
              <a:rPr lang="de-DE" sz="1300" b="1" smtClean="0"/>
              <a:t>.GetMethod</a:t>
            </a:r>
            <a:r>
              <a:rPr lang="de-DE" sz="1300" smtClean="0"/>
              <a:t>("ToString");</a:t>
            </a:r>
          </a:p>
          <a:p>
            <a:pPr>
              <a:buFont typeface="Wingdings" pitchFamily="2" charset="2"/>
              <a:buNone/>
            </a:pPr>
            <a:r>
              <a:rPr lang="de-DE" sz="1300" smtClean="0"/>
              <a:t>	object retVal = mi</a:t>
            </a:r>
            <a:r>
              <a:rPr lang="de-DE" sz="1300" b="1" smtClean="0"/>
              <a:t>.Invoke</a:t>
            </a:r>
            <a:r>
              <a:rPr lang="de-DE" sz="1300" smtClean="0"/>
              <a:t>(o, </a:t>
            </a:r>
            <a:r>
              <a:rPr lang="de-DE" sz="1300" smtClean="0">
                <a:solidFill>
                  <a:schemeClr val="accent2"/>
                </a:solidFill>
              </a:rPr>
              <a:t>null</a:t>
            </a:r>
            <a:r>
              <a:rPr lang="de-DE" sz="1300" smtClean="0"/>
              <a:t>);  </a:t>
            </a:r>
          </a:p>
          <a:p>
            <a:pPr>
              <a:buFont typeface="Wingdings" pitchFamily="2" charset="2"/>
              <a:buNone/>
            </a:pPr>
            <a:endParaRPr lang="de-DE" sz="1300" smtClean="0"/>
          </a:p>
          <a:p>
            <a:pPr>
              <a:buFont typeface="Wingdings" pitchFamily="2" charset="2"/>
              <a:buNone/>
            </a:pPr>
            <a:endParaRPr lang="de-DE" sz="1300" smtClean="0"/>
          </a:p>
          <a:p>
            <a:pPr>
              <a:buFont typeface="Wingdings" pitchFamily="2" charset="2"/>
              <a:buNone/>
            </a:pPr>
            <a:r>
              <a:rPr lang="de-DE" sz="2000" smtClean="0"/>
              <a:t>					</a:t>
            </a:r>
            <a:endParaRPr lang="de-AT" sz="2000" smtClean="0"/>
          </a:p>
        </p:txBody>
      </p:sp>
    </p:spTree>
    <p:extLst>
      <p:ext uri="{BB962C8B-B14F-4D97-AF65-F5344CB8AC3E}">
        <p14:creationId xmlns:p14="http://schemas.microsoft.com/office/powerpoint/2010/main" val="238411382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Reflection: Accessing Private Fields</a:t>
            </a:r>
            <a:endParaRPr lang="cs-CZ" i="1" dirty="0" smtClean="0"/>
          </a:p>
        </p:txBody>
      </p:sp>
      <p:sp>
        <p:nvSpPr>
          <p:cNvPr id="31747" name="Zástupný symbol pro obsah 2"/>
          <p:cNvSpPr>
            <a:spLocks noGrp="1"/>
          </p:cNvSpPr>
          <p:nvPr>
            <p:ph idx="4294967295"/>
          </p:nvPr>
        </p:nvSpPr>
        <p:spPr>
          <a:xfrm>
            <a:off x="457200" y="1500188"/>
            <a:ext cx="8229600" cy="4630737"/>
          </a:xfrm>
          <a:prstGeom prst="rect">
            <a:avLst/>
          </a:prstGeom>
        </p:spPr>
        <p:txBody>
          <a:bodyPr>
            <a:normAutofit fontScale="92500"/>
          </a:bodyPr>
          <a:lstStyle/>
          <a:p>
            <a:pPr>
              <a:lnSpc>
                <a:spcPct val="115000"/>
              </a:lnSpc>
              <a:buFont typeface="Wingdings" pitchFamily="2" charset="2"/>
              <a:buNone/>
            </a:pPr>
            <a:r>
              <a:rPr lang="cs-CZ" sz="1000" smtClean="0">
                <a:solidFill>
                  <a:srgbClr val="0000FF"/>
                </a:solidFill>
                <a:latin typeface="Courier New" pitchFamily="49" charset="0"/>
                <a:ea typeface="Calibri" pitchFamily="34" charset="0"/>
                <a:cs typeface="Times New Roman" pitchFamily="18" charset="0"/>
              </a:rPr>
              <a:t>using</a:t>
            </a:r>
            <a:r>
              <a:rPr lang="cs-CZ" sz="1000" smtClean="0">
                <a:latin typeface="Courier New" pitchFamily="49" charset="0"/>
                <a:ea typeface="Calibri" pitchFamily="34" charset="0"/>
                <a:cs typeface="Times New Roman" pitchFamily="18" charset="0"/>
              </a:rPr>
              <a:t> System.Reflection;</a:t>
            </a:r>
            <a:endParaRPr lang="cs-CZ" sz="1000" smtClean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>
              <a:lnSpc>
                <a:spcPct val="115000"/>
              </a:lnSpc>
              <a:buFont typeface="Wingdings" pitchFamily="2" charset="2"/>
              <a:buNone/>
            </a:pPr>
            <a:r>
              <a:rPr lang="cs-CZ" sz="1000" smtClean="0">
                <a:latin typeface="Courier New" pitchFamily="49" charset="0"/>
                <a:ea typeface="Calibri" pitchFamily="34" charset="0"/>
                <a:cs typeface="Times New Roman" pitchFamily="18" charset="0"/>
              </a:rPr>
              <a:t> </a:t>
            </a:r>
            <a:endParaRPr lang="cs-CZ" sz="1000" smtClean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>
              <a:lnSpc>
                <a:spcPct val="115000"/>
              </a:lnSpc>
              <a:buFont typeface="Wingdings" pitchFamily="2" charset="2"/>
              <a:buNone/>
            </a:pPr>
            <a:r>
              <a:rPr lang="cs-CZ" sz="1000" smtClean="0">
                <a:solidFill>
                  <a:srgbClr val="0000FF"/>
                </a:solidFill>
                <a:latin typeface="Courier New" pitchFamily="49" charset="0"/>
                <a:ea typeface="Calibri" pitchFamily="34" charset="0"/>
                <a:cs typeface="Times New Roman" pitchFamily="18" charset="0"/>
              </a:rPr>
              <a:t>class</a:t>
            </a:r>
            <a:r>
              <a:rPr lang="cs-CZ" sz="1000" smtClean="0">
                <a:latin typeface="Courier New" pitchFamily="49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cs-CZ" sz="1000" smtClean="0">
                <a:solidFill>
                  <a:srgbClr val="2B91AF"/>
                </a:solidFill>
                <a:latin typeface="Courier New" pitchFamily="49" charset="0"/>
                <a:ea typeface="Calibri" pitchFamily="34" charset="0"/>
                <a:cs typeface="Times New Roman" pitchFamily="18" charset="0"/>
              </a:rPr>
              <a:t>HelperClass</a:t>
            </a:r>
            <a:r>
              <a:rPr lang="en-US" sz="1000" smtClean="0">
                <a:solidFill>
                  <a:srgbClr val="2B91AF"/>
                </a:solidFill>
                <a:latin typeface="Courier New" pitchFamily="49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cs-CZ" sz="1000" smtClean="0">
                <a:latin typeface="Courier New" pitchFamily="49" charset="0"/>
                <a:ea typeface="Calibri" pitchFamily="34" charset="0"/>
                <a:cs typeface="Times New Roman" pitchFamily="18" charset="0"/>
              </a:rPr>
              <a:t>{</a:t>
            </a:r>
            <a:endParaRPr lang="cs-CZ" sz="1000" smtClean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>
              <a:lnSpc>
                <a:spcPct val="115000"/>
              </a:lnSpc>
              <a:buFont typeface="Wingdings" pitchFamily="2" charset="2"/>
              <a:buNone/>
            </a:pPr>
            <a:r>
              <a:rPr lang="cs-CZ" sz="1000" smtClean="0">
                <a:latin typeface="Courier New" pitchFamily="49" charset="0"/>
                <a:ea typeface="Calibri" pitchFamily="34" charset="0"/>
                <a:cs typeface="Times New Roman" pitchFamily="18" charset="0"/>
              </a:rPr>
              <a:t>	</a:t>
            </a:r>
            <a:r>
              <a:rPr lang="cs-CZ" sz="1000" smtClean="0">
                <a:solidFill>
                  <a:srgbClr val="0000FF"/>
                </a:solidFill>
                <a:latin typeface="Courier New" pitchFamily="49" charset="0"/>
                <a:ea typeface="Calibri" pitchFamily="34" charset="0"/>
                <a:cs typeface="Times New Roman" pitchFamily="18" charset="0"/>
              </a:rPr>
              <a:t>private</a:t>
            </a:r>
            <a:r>
              <a:rPr lang="cs-CZ" sz="1000" smtClean="0">
                <a:latin typeface="Courier New" pitchFamily="49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cs-CZ" sz="1000" smtClean="0">
                <a:solidFill>
                  <a:srgbClr val="0000FF"/>
                </a:solidFill>
                <a:latin typeface="Courier New" pitchFamily="49" charset="0"/>
                <a:ea typeface="Calibri" pitchFamily="34" charset="0"/>
                <a:cs typeface="Times New Roman" pitchFamily="18" charset="0"/>
              </a:rPr>
              <a:t>int</a:t>
            </a:r>
            <a:r>
              <a:rPr lang="cs-CZ" sz="1000" smtClean="0">
                <a:latin typeface="Courier New" pitchFamily="49" charset="0"/>
                <a:ea typeface="Calibri" pitchFamily="34" charset="0"/>
                <a:cs typeface="Times New Roman" pitchFamily="18" charset="0"/>
              </a:rPr>
              <a:t> privateData;</a:t>
            </a:r>
            <a:endParaRPr lang="cs-CZ" sz="1000" smtClean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>
              <a:lnSpc>
                <a:spcPct val="115000"/>
              </a:lnSpc>
              <a:buFont typeface="Wingdings" pitchFamily="2" charset="2"/>
              <a:buNone/>
            </a:pPr>
            <a:r>
              <a:rPr lang="cs-CZ" sz="1000" smtClean="0">
                <a:latin typeface="Courier New" pitchFamily="49" charset="0"/>
                <a:ea typeface="Calibri" pitchFamily="34" charset="0"/>
                <a:cs typeface="Times New Roman" pitchFamily="18" charset="0"/>
              </a:rPr>
              <a:t> </a:t>
            </a:r>
            <a:endParaRPr lang="cs-CZ" sz="1000" smtClean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>
              <a:lnSpc>
                <a:spcPct val="115000"/>
              </a:lnSpc>
              <a:buFont typeface="Wingdings" pitchFamily="2" charset="2"/>
              <a:buNone/>
            </a:pPr>
            <a:r>
              <a:rPr lang="cs-CZ" sz="1000" smtClean="0">
                <a:latin typeface="Courier New" pitchFamily="49" charset="0"/>
                <a:ea typeface="Calibri" pitchFamily="34" charset="0"/>
                <a:cs typeface="Times New Roman" pitchFamily="18" charset="0"/>
              </a:rPr>
              <a:t>	</a:t>
            </a:r>
            <a:r>
              <a:rPr lang="cs-CZ" sz="1000" smtClean="0">
                <a:solidFill>
                  <a:srgbClr val="0000FF"/>
                </a:solidFill>
                <a:latin typeface="Courier New" pitchFamily="49" charset="0"/>
                <a:ea typeface="Calibri" pitchFamily="34" charset="0"/>
                <a:cs typeface="Times New Roman" pitchFamily="18" charset="0"/>
              </a:rPr>
              <a:t>public</a:t>
            </a:r>
            <a:r>
              <a:rPr lang="cs-CZ" sz="1000" smtClean="0">
                <a:latin typeface="Courier New" pitchFamily="49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cs-CZ" sz="1000" smtClean="0">
                <a:solidFill>
                  <a:srgbClr val="0000FF"/>
                </a:solidFill>
                <a:latin typeface="Courier New" pitchFamily="49" charset="0"/>
                <a:ea typeface="Calibri" pitchFamily="34" charset="0"/>
                <a:cs typeface="Times New Roman" pitchFamily="18" charset="0"/>
              </a:rPr>
              <a:t>int</a:t>
            </a:r>
            <a:r>
              <a:rPr lang="cs-CZ" sz="1000" smtClean="0">
                <a:latin typeface="Courier New" pitchFamily="49" charset="0"/>
                <a:ea typeface="Calibri" pitchFamily="34" charset="0"/>
                <a:cs typeface="Times New Roman" pitchFamily="18" charset="0"/>
              </a:rPr>
              <a:t> PublicData {</a:t>
            </a:r>
            <a:endParaRPr lang="cs-CZ" sz="1000" smtClean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>
              <a:lnSpc>
                <a:spcPct val="115000"/>
              </a:lnSpc>
              <a:buFont typeface="Wingdings" pitchFamily="2" charset="2"/>
              <a:buNone/>
            </a:pPr>
            <a:r>
              <a:rPr lang="cs-CZ" sz="1000" smtClean="0">
                <a:latin typeface="Courier New" pitchFamily="49" charset="0"/>
                <a:ea typeface="Calibri" pitchFamily="34" charset="0"/>
                <a:cs typeface="Times New Roman" pitchFamily="18" charset="0"/>
              </a:rPr>
              <a:t>		</a:t>
            </a:r>
            <a:r>
              <a:rPr lang="cs-CZ" sz="1000" smtClean="0">
                <a:solidFill>
                  <a:srgbClr val="0000FF"/>
                </a:solidFill>
                <a:latin typeface="Courier New" pitchFamily="49" charset="0"/>
                <a:ea typeface="Calibri" pitchFamily="34" charset="0"/>
                <a:cs typeface="Times New Roman" pitchFamily="18" charset="0"/>
              </a:rPr>
              <a:t>get</a:t>
            </a:r>
            <a:r>
              <a:rPr lang="cs-CZ" sz="1000" smtClean="0">
                <a:latin typeface="Courier New" pitchFamily="49" charset="0"/>
                <a:ea typeface="Calibri" pitchFamily="34" charset="0"/>
                <a:cs typeface="Times New Roman" pitchFamily="18" charset="0"/>
              </a:rPr>
              <a:t> { </a:t>
            </a:r>
            <a:r>
              <a:rPr lang="cs-CZ" sz="1000" smtClean="0">
                <a:solidFill>
                  <a:srgbClr val="0000FF"/>
                </a:solidFill>
                <a:latin typeface="Courier New" pitchFamily="49" charset="0"/>
                <a:ea typeface="Calibri" pitchFamily="34" charset="0"/>
                <a:cs typeface="Times New Roman" pitchFamily="18" charset="0"/>
              </a:rPr>
              <a:t>return</a:t>
            </a:r>
            <a:r>
              <a:rPr lang="cs-CZ" sz="1000" smtClean="0">
                <a:latin typeface="Courier New" pitchFamily="49" charset="0"/>
                <a:ea typeface="Calibri" pitchFamily="34" charset="0"/>
                <a:cs typeface="Times New Roman" pitchFamily="18" charset="0"/>
              </a:rPr>
              <a:t> privateData; }</a:t>
            </a:r>
            <a:endParaRPr lang="cs-CZ" sz="1000" smtClean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>
              <a:lnSpc>
                <a:spcPct val="115000"/>
              </a:lnSpc>
              <a:buFont typeface="Wingdings" pitchFamily="2" charset="2"/>
              <a:buNone/>
            </a:pPr>
            <a:r>
              <a:rPr lang="cs-CZ" sz="1000" smtClean="0">
                <a:latin typeface="Courier New" pitchFamily="49" charset="0"/>
                <a:ea typeface="Calibri" pitchFamily="34" charset="0"/>
                <a:cs typeface="Times New Roman" pitchFamily="18" charset="0"/>
              </a:rPr>
              <a:t>		</a:t>
            </a:r>
            <a:r>
              <a:rPr lang="cs-CZ" sz="1000" smtClean="0">
                <a:solidFill>
                  <a:srgbClr val="0000FF"/>
                </a:solidFill>
                <a:latin typeface="Courier New" pitchFamily="49" charset="0"/>
                <a:ea typeface="Calibri" pitchFamily="34" charset="0"/>
                <a:cs typeface="Times New Roman" pitchFamily="18" charset="0"/>
              </a:rPr>
              <a:t>set</a:t>
            </a:r>
            <a:r>
              <a:rPr lang="cs-CZ" sz="1000" smtClean="0">
                <a:latin typeface="Courier New" pitchFamily="49" charset="0"/>
                <a:ea typeface="Calibri" pitchFamily="34" charset="0"/>
                <a:cs typeface="Times New Roman" pitchFamily="18" charset="0"/>
              </a:rPr>
              <a:t> { privateData = </a:t>
            </a:r>
            <a:r>
              <a:rPr lang="cs-CZ" sz="1000" smtClean="0">
                <a:solidFill>
                  <a:srgbClr val="0000FF"/>
                </a:solidFill>
                <a:latin typeface="Courier New" pitchFamily="49" charset="0"/>
                <a:ea typeface="Calibri" pitchFamily="34" charset="0"/>
                <a:cs typeface="Times New Roman" pitchFamily="18" charset="0"/>
              </a:rPr>
              <a:t>value</a:t>
            </a:r>
            <a:r>
              <a:rPr lang="cs-CZ" sz="1000" smtClean="0">
                <a:latin typeface="Courier New" pitchFamily="49" charset="0"/>
                <a:ea typeface="Calibri" pitchFamily="34" charset="0"/>
                <a:cs typeface="Times New Roman" pitchFamily="18" charset="0"/>
              </a:rPr>
              <a:t>; }</a:t>
            </a:r>
            <a:endParaRPr lang="cs-CZ" sz="1000" smtClean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>
              <a:lnSpc>
                <a:spcPct val="115000"/>
              </a:lnSpc>
              <a:buFont typeface="Wingdings" pitchFamily="2" charset="2"/>
              <a:buNone/>
            </a:pPr>
            <a:r>
              <a:rPr lang="cs-CZ" sz="1000" smtClean="0">
                <a:latin typeface="Courier New" pitchFamily="49" charset="0"/>
                <a:ea typeface="Calibri" pitchFamily="34" charset="0"/>
                <a:cs typeface="Times New Roman" pitchFamily="18" charset="0"/>
              </a:rPr>
              <a:t>	}</a:t>
            </a:r>
            <a:endParaRPr lang="cs-CZ" sz="1000" smtClean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>
              <a:lnSpc>
                <a:spcPct val="115000"/>
              </a:lnSpc>
              <a:buFont typeface="Wingdings" pitchFamily="2" charset="2"/>
              <a:buNone/>
            </a:pPr>
            <a:r>
              <a:rPr lang="cs-CZ" sz="1000" smtClean="0">
                <a:latin typeface="Courier New" pitchFamily="49" charset="0"/>
                <a:ea typeface="Calibri" pitchFamily="34" charset="0"/>
                <a:cs typeface="Times New Roman" pitchFamily="18" charset="0"/>
              </a:rPr>
              <a:t>}</a:t>
            </a:r>
            <a:endParaRPr lang="cs-CZ" sz="1000" smtClean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>
              <a:lnSpc>
                <a:spcPct val="115000"/>
              </a:lnSpc>
              <a:buFont typeface="Wingdings" pitchFamily="2" charset="2"/>
              <a:buNone/>
            </a:pPr>
            <a:r>
              <a:rPr lang="cs-CZ" sz="1000" smtClean="0">
                <a:latin typeface="Courier New" pitchFamily="49" charset="0"/>
                <a:ea typeface="Calibri" pitchFamily="34" charset="0"/>
                <a:cs typeface="Times New Roman" pitchFamily="18" charset="0"/>
              </a:rPr>
              <a:t> </a:t>
            </a:r>
            <a:endParaRPr lang="cs-CZ" sz="1000" smtClean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>
              <a:lnSpc>
                <a:spcPct val="115000"/>
              </a:lnSpc>
              <a:buFont typeface="Wingdings" pitchFamily="2" charset="2"/>
              <a:buNone/>
            </a:pPr>
            <a:r>
              <a:rPr lang="cs-CZ" sz="1000" smtClean="0">
                <a:solidFill>
                  <a:srgbClr val="0000FF"/>
                </a:solidFill>
                <a:latin typeface="Courier New" pitchFamily="49" charset="0"/>
                <a:ea typeface="Calibri" pitchFamily="34" charset="0"/>
                <a:cs typeface="Times New Roman" pitchFamily="18" charset="0"/>
              </a:rPr>
              <a:t>class</a:t>
            </a:r>
            <a:r>
              <a:rPr lang="cs-CZ" sz="1000" smtClean="0">
                <a:latin typeface="Courier New" pitchFamily="49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cs-CZ" sz="1000" smtClean="0">
                <a:solidFill>
                  <a:srgbClr val="2B91AF"/>
                </a:solidFill>
                <a:latin typeface="Courier New" pitchFamily="49" charset="0"/>
                <a:ea typeface="Calibri" pitchFamily="34" charset="0"/>
                <a:cs typeface="Times New Roman" pitchFamily="18" charset="0"/>
              </a:rPr>
              <a:t>Program</a:t>
            </a:r>
            <a:r>
              <a:rPr lang="en-US" sz="1000" smtClean="0">
                <a:solidFill>
                  <a:srgbClr val="2B91AF"/>
                </a:solidFill>
                <a:latin typeface="Courier New" pitchFamily="49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cs-CZ" sz="1000" smtClean="0">
                <a:latin typeface="Courier New" pitchFamily="49" charset="0"/>
                <a:ea typeface="Calibri" pitchFamily="34" charset="0"/>
                <a:cs typeface="Times New Roman" pitchFamily="18" charset="0"/>
              </a:rPr>
              <a:t>{</a:t>
            </a:r>
            <a:endParaRPr lang="cs-CZ" sz="1000" smtClean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>
              <a:lnSpc>
                <a:spcPct val="115000"/>
              </a:lnSpc>
              <a:buFont typeface="Wingdings" pitchFamily="2" charset="2"/>
              <a:buNone/>
            </a:pPr>
            <a:r>
              <a:rPr lang="cs-CZ" sz="1000" smtClean="0">
                <a:latin typeface="Courier New" pitchFamily="49" charset="0"/>
                <a:ea typeface="Calibri" pitchFamily="34" charset="0"/>
                <a:cs typeface="Times New Roman" pitchFamily="18" charset="0"/>
              </a:rPr>
              <a:t>	</a:t>
            </a:r>
            <a:r>
              <a:rPr lang="cs-CZ" sz="1000" smtClean="0">
                <a:solidFill>
                  <a:srgbClr val="0000FF"/>
                </a:solidFill>
                <a:latin typeface="Courier New" pitchFamily="49" charset="0"/>
                <a:ea typeface="Calibri" pitchFamily="34" charset="0"/>
                <a:cs typeface="Times New Roman" pitchFamily="18" charset="0"/>
              </a:rPr>
              <a:t>static</a:t>
            </a:r>
            <a:r>
              <a:rPr lang="cs-CZ" sz="1000" smtClean="0">
                <a:latin typeface="Courier New" pitchFamily="49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cs-CZ" sz="1000" smtClean="0">
                <a:solidFill>
                  <a:srgbClr val="0000FF"/>
                </a:solidFill>
                <a:latin typeface="Courier New" pitchFamily="49" charset="0"/>
                <a:ea typeface="Calibri" pitchFamily="34" charset="0"/>
                <a:cs typeface="Times New Roman" pitchFamily="18" charset="0"/>
              </a:rPr>
              <a:t>void</a:t>
            </a:r>
            <a:r>
              <a:rPr lang="cs-CZ" sz="1000" smtClean="0">
                <a:latin typeface="Courier New" pitchFamily="49" charset="0"/>
                <a:ea typeface="Calibri" pitchFamily="34" charset="0"/>
                <a:cs typeface="Times New Roman" pitchFamily="18" charset="0"/>
              </a:rPr>
              <a:t> Main(</a:t>
            </a:r>
            <a:r>
              <a:rPr lang="cs-CZ" sz="1000" smtClean="0">
                <a:solidFill>
                  <a:srgbClr val="0000FF"/>
                </a:solidFill>
                <a:latin typeface="Courier New" pitchFamily="49" charset="0"/>
                <a:ea typeface="Calibri" pitchFamily="34" charset="0"/>
                <a:cs typeface="Times New Roman" pitchFamily="18" charset="0"/>
              </a:rPr>
              <a:t>string</a:t>
            </a:r>
            <a:r>
              <a:rPr lang="cs-CZ" sz="1000" smtClean="0">
                <a:latin typeface="Courier New" pitchFamily="49" charset="0"/>
                <a:ea typeface="Calibri" pitchFamily="34" charset="0"/>
                <a:cs typeface="Times New Roman" pitchFamily="18" charset="0"/>
              </a:rPr>
              <a:t>[] args) {</a:t>
            </a:r>
            <a:endParaRPr lang="cs-CZ" sz="1000" smtClean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>
              <a:lnSpc>
                <a:spcPct val="115000"/>
              </a:lnSpc>
              <a:buFont typeface="Wingdings" pitchFamily="2" charset="2"/>
              <a:buNone/>
            </a:pPr>
            <a:r>
              <a:rPr lang="cs-CZ" sz="1000" smtClean="0">
                <a:latin typeface="Courier New" pitchFamily="49" charset="0"/>
                <a:ea typeface="Calibri" pitchFamily="34" charset="0"/>
                <a:cs typeface="Times New Roman" pitchFamily="18" charset="0"/>
              </a:rPr>
              <a:t>		HelperClass hc = </a:t>
            </a:r>
            <a:r>
              <a:rPr lang="cs-CZ" sz="1000" smtClean="0">
                <a:solidFill>
                  <a:srgbClr val="0000FF"/>
                </a:solidFill>
                <a:latin typeface="Courier New" pitchFamily="49" charset="0"/>
                <a:ea typeface="Calibri" pitchFamily="34" charset="0"/>
                <a:cs typeface="Times New Roman" pitchFamily="18" charset="0"/>
              </a:rPr>
              <a:t>new</a:t>
            </a:r>
            <a:r>
              <a:rPr lang="cs-CZ" sz="1000" smtClean="0">
                <a:latin typeface="Courier New" pitchFamily="49" charset="0"/>
                <a:ea typeface="Calibri" pitchFamily="34" charset="0"/>
                <a:cs typeface="Times New Roman" pitchFamily="18" charset="0"/>
              </a:rPr>
              <a:t> HelperClass();</a:t>
            </a:r>
            <a:endParaRPr lang="cs-CZ" sz="1000" smtClean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>
              <a:lnSpc>
                <a:spcPct val="115000"/>
              </a:lnSpc>
              <a:buFont typeface="Wingdings" pitchFamily="2" charset="2"/>
              <a:buNone/>
            </a:pPr>
            <a:r>
              <a:rPr lang="cs-CZ" sz="1000" smtClean="0">
                <a:latin typeface="Courier New" pitchFamily="49" charset="0"/>
                <a:ea typeface="Calibri" pitchFamily="34" charset="0"/>
                <a:cs typeface="Times New Roman" pitchFamily="18" charset="0"/>
              </a:rPr>
              <a:t>		hc.PublicData = 123;</a:t>
            </a:r>
            <a:endParaRPr lang="cs-CZ" sz="1000" smtClean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>
              <a:lnSpc>
                <a:spcPct val="115000"/>
              </a:lnSpc>
              <a:buFont typeface="Wingdings" pitchFamily="2" charset="2"/>
              <a:buNone/>
            </a:pPr>
            <a:r>
              <a:rPr lang="cs-CZ" sz="1000" smtClean="0">
                <a:latin typeface="Courier New" pitchFamily="49" charset="0"/>
                <a:ea typeface="Calibri" pitchFamily="34" charset="0"/>
                <a:cs typeface="Times New Roman" pitchFamily="18" charset="0"/>
              </a:rPr>
              <a:t> </a:t>
            </a:r>
            <a:endParaRPr lang="cs-CZ" sz="1000" smtClean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>
              <a:lnSpc>
                <a:spcPct val="115000"/>
              </a:lnSpc>
              <a:buFont typeface="Wingdings" pitchFamily="2" charset="2"/>
              <a:buNone/>
            </a:pPr>
            <a:r>
              <a:rPr lang="cs-CZ" sz="1000" smtClean="0">
                <a:latin typeface="Courier New" pitchFamily="49" charset="0"/>
                <a:ea typeface="Calibri" pitchFamily="34" charset="0"/>
                <a:cs typeface="Times New Roman" pitchFamily="18" charset="0"/>
              </a:rPr>
              <a:t>		</a:t>
            </a:r>
            <a:r>
              <a:rPr lang="cs-CZ" sz="1000" smtClean="0">
                <a:solidFill>
                  <a:srgbClr val="2B91AF"/>
                </a:solidFill>
                <a:latin typeface="Courier New" pitchFamily="49" charset="0"/>
                <a:ea typeface="Calibri" pitchFamily="34" charset="0"/>
                <a:cs typeface="Times New Roman" pitchFamily="18" charset="0"/>
              </a:rPr>
              <a:t>Type</a:t>
            </a:r>
            <a:r>
              <a:rPr lang="cs-CZ" sz="1000" smtClean="0">
                <a:latin typeface="Courier New" pitchFamily="49" charset="0"/>
                <a:ea typeface="Calibri" pitchFamily="34" charset="0"/>
                <a:cs typeface="Times New Roman" pitchFamily="18" charset="0"/>
              </a:rPr>
              <a:t> type = hc.GetType();</a:t>
            </a:r>
            <a:endParaRPr lang="cs-CZ" sz="1000" smtClean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>
              <a:lnSpc>
                <a:spcPct val="115000"/>
              </a:lnSpc>
              <a:buFont typeface="Wingdings" pitchFamily="2" charset="2"/>
              <a:buNone/>
            </a:pPr>
            <a:r>
              <a:rPr lang="cs-CZ" sz="1000" smtClean="0">
                <a:latin typeface="Courier New" pitchFamily="49" charset="0"/>
                <a:ea typeface="Calibri" pitchFamily="34" charset="0"/>
                <a:cs typeface="Times New Roman" pitchFamily="18" charset="0"/>
              </a:rPr>
              <a:t>		</a:t>
            </a:r>
            <a:r>
              <a:rPr lang="cs-CZ" sz="1000" smtClean="0">
                <a:solidFill>
                  <a:srgbClr val="2B91AF"/>
                </a:solidFill>
                <a:latin typeface="Courier New" pitchFamily="49" charset="0"/>
                <a:ea typeface="Calibri" pitchFamily="34" charset="0"/>
                <a:cs typeface="Times New Roman" pitchFamily="18" charset="0"/>
              </a:rPr>
              <a:t>FieldInfo</a:t>
            </a:r>
            <a:r>
              <a:rPr lang="cs-CZ" sz="1000" smtClean="0">
                <a:latin typeface="Courier New" pitchFamily="49" charset="0"/>
                <a:ea typeface="Calibri" pitchFamily="34" charset="0"/>
                <a:cs typeface="Times New Roman" pitchFamily="18" charset="0"/>
              </a:rPr>
              <a:t> fi = type.GetField(</a:t>
            </a:r>
            <a:r>
              <a:rPr lang="cs-CZ" sz="1000" smtClean="0">
                <a:solidFill>
                  <a:srgbClr val="A31515"/>
                </a:solidFill>
                <a:latin typeface="Courier New" pitchFamily="49" charset="0"/>
                <a:ea typeface="Calibri" pitchFamily="34" charset="0"/>
                <a:cs typeface="Times New Roman" pitchFamily="18" charset="0"/>
              </a:rPr>
              <a:t>"privateData"</a:t>
            </a:r>
            <a:r>
              <a:rPr lang="cs-CZ" sz="1000" smtClean="0">
                <a:latin typeface="Courier New" pitchFamily="49" charset="0"/>
                <a:ea typeface="Calibri" pitchFamily="34" charset="0"/>
                <a:cs typeface="Times New Roman" pitchFamily="18" charset="0"/>
              </a:rPr>
              <a:t>, </a:t>
            </a:r>
            <a:r>
              <a:rPr lang="cs-CZ" sz="1000" smtClean="0">
                <a:solidFill>
                  <a:srgbClr val="2B91AF"/>
                </a:solidFill>
                <a:latin typeface="Courier New" pitchFamily="49" charset="0"/>
                <a:ea typeface="Calibri" pitchFamily="34" charset="0"/>
                <a:cs typeface="Times New Roman" pitchFamily="18" charset="0"/>
              </a:rPr>
              <a:t>BindingFlags</a:t>
            </a:r>
            <a:r>
              <a:rPr lang="cs-CZ" sz="1000" smtClean="0">
                <a:latin typeface="Courier New" pitchFamily="49" charset="0"/>
                <a:ea typeface="Calibri" pitchFamily="34" charset="0"/>
                <a:cs typeface="Times New Roman" pitchFamily="18" charset="0"/>
              </a:rPr>
              <a:t>.Instance | </a:t>
            </a:r>
            <a:r>
              <a:rPr lang="cs-CZ" sz="1000" smtClean="0">
                <a:solidFill>
                  <a:srgbClr val="2B91AF"/>
                </a:solidFill>
                <a:latin typeface="Courier New" pitchFamily="49" charset="0"/>
                <a:ea typeface="Calibri" pitchFamily="34" charset="0"/>
                <a:cs typeface="Times New Roman" pitchFamily="18" charset="0"/>
              </a:rPr>
              <a:t>BindingFlags</a:t>
            </a:r>
            <a:r>
              <a:rPr lang="cs-CZ" sz="1000" smtClean="0">
                <a:latin typeface="Courier New" pitchFamily="49" charset="0"/>
                <a:ea typeface="Calibri" pitchFamily="34" charset="0"/>
                <a:cs typeface="Times New Roman" pitchFamily="18" charset="0"/>
              </a:rPr>
              <a:t>.NonPublic);</a:t>
            </a:r>
            <a:endParaRPr lang="cs-CZ" sz="1000" smtClean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>
              <a:lnSpc>
                <a:spcPct val="115000"/>
              </a:lnSpc>
              <a:buFont typeface="Wingdings" pitchFamily="2" charset="2"/>
              <a:buNone/>
            </a:pPr>
            <a:r>
              <a:rPr lang="cs-CZ" sz="1000" smtClean="0">
                <a:latin typeface="Courier New" pitchFamily="49" charset="0"/>
                <a:ea typeface="Calibri" pitchFamily="34" charset="0"/>
                <a:cs typeface="Times New Roman" pitchFamily="18" charset="0"/>
              </a:rPr>
              <a:t> </a:t>
            </a:r>
            <a:endParaRPr lang="cs-CZ" sz="1000" smtClean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>
              <a:lnSpc>
                <a:spcPct val="115000"/>
              </a:lnSpc>
              <a:buFont typeface="Wingdings" pitchFamily="2" charset="2"/>
              <a:buNone/>
            </a:pPr>
            <a:r>
              <a:rPr lang="cs-CZ" sz="1000" smtClean="0">
                <a:latin typeface="Courier New" pitchFamily="49" charset="0"/>
                <a:ea typeface="Calibri" pitchFamily="34" charset="0"/>
                <a:cs typeface="Times New Roman" pitchFamily="18" charset="0"/>
              </a:rPr>
              <a:t>		</a:t>
            </a:r>
            <a:r>
              <a:rPr lang="cs-CZ" sz="1000" smtClean="0">
                <a:solidFill>
                  <a:srgbClr val="2B91AF"/>
                </a:solidFill>
                <a:latin typeface="Courier New" pitchFamily="49" charset="0"/>
                <a:ea typeface="Calibri" pitchFamily="34" charset="0"/>
                <a:cs typeface="Times New Roman" pitchFamily="18" charset="0"/>
              </a:rPr>
              <a:t>Console</a:t>
            </a:r>
            <a:r>
              <a:rPr lang="cs-CZ" sz="1000" smtClean="0">
                <a:latin typeface="Courier New" pitchFamily="49" charset="0"/>
                <a:ea typeface="Calibri" pitchFamily="34" charset="0"/>
                <a:cs typeface="Times New Roman" pitchFamily="18" charset="0"/>
              </a:rPr>
              <a:t>.WriteLine(fi.GetValue(hc));</a:t>
            </a:r>
            <a:endParaRPr lang="cs-CZ" sz="1000" smtClean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>
              <a:lnSpc>
                <a:spcPct val="115000"/>
              </a:lnSpc>
              <a:buFont typeface="Wingdings" pitchFamily="2" charset="2"/>
              <a:buNone/>
            </a:pPr>
            <a:r>
              <a:rPr lang="cs-CZ" sz="1000" smtClean="0">
                <a:latin typeface="Courier New" pitchFamily="49" charset="0"/>
                <a:ea typeface="Calibri" pitchFamily="34" charset="0"/>
                <a:cs typeface="Times New Roman" pitchFamily="18" charset="0"/>
              </a:rPr>
              <a:t>		fi.SetValue(hc, 456);</a:t>
            </a:r>
            <a:endParaRPr lang="cs-CZ" sz="1000" smtClean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>
              <a:lnSpc>
                <a:spcPct val="115000"/>
              </a:lnSpc>
              <a:buFont typeface="Wingdings" pitchFamily="2" charset="2"/>
              <a:buNone/>
            </a:pPr>
            <a:r>
              <a:rPr lang="cs-CZ" sz="1000" smtClean="0">
                <a:latin typeface="Courier New" pitchFamily="49" charset="0"/>
                <a:ea typeface="Calibri" pitchFamily="34" charset="0"/>
                <a:cs typeface="Times New Roman" pitchFamily="18" charset="0"/>
              </a:rPr>
              <a:t>		</a:t>
            </a:r>
            <a:r>
              <a:rPr lang="cs-CZ" sz="1000" smtClean="0">
                <a:solidFill>
                  <a:srgbClr val="2B91AF"/>
                </a:solidFill>
                <a:latin typeface="Courier New" pitchFamily="49" charset="0"/>
                <a:ea typeface="Calibri" pitchFamily="34" charset="0"/>
                <a:cs typeface="Times New Roman" pitchFamily="18" charset="0"/>
              </a:rPr>
              <a:t>Console</a:t>
            </a:r>
            <a:r>
              <a:rPr lang="cs-CZ" sz="1000" smtClean="0">
                <a:latin typeface="Courier New" pitchFamily="49" charset="0"/>
                <a:ea typeface="Calibri" pitchFamily="34" charset="0"/>
                <a:cs typeface="Times New Roman" pitchFamily="18" charset="0"/>
              </a:rPr>
              <a:t>.WriteLine(hc.PublicData);</a:t>
            </a:r>
            <a:endParaRPr lang="cs-CZ" sz="1000" smtClean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>
              <a:lnSpc>
                <a:spcPct val="115000"/>
              </a:lnSpc>
              <a:buFont typeface="Wingdings" pitchFamily="2" charset="2"/>
              <a:buNone/>
            </a:pPr>
            <a:r>
              <a:rPr lang="cs-CZ" sz="1000" smtClean="0">
                <a:latin typeface="Courier New" pitchFamily="49" charset="0"/>
                <a:ea typeface="Calibri" pitchFamily="34" charset="0"/>
                <a:cs typeface="Times New Roman" pitchFamily="18" charset="0"/>
              </a:rPr>
              <a:t>	}</a:t>
            </a:r>
            <a:endParaRPr lang="cs-CZ" sz="1000" smtClean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>
              <a:lnSpc>
                <a:spcPct val="115000"/>
              </a:lnSpc>
              <a:buFont typeface="Wingdings" pitchFamily="2" charset="2"/>
              <a:buNone/>
            </a:pPr>
            <a:r>
              <a:rPr lang="cs-CZ" sz="1000" smtClean="0">
                <a:latin typeface="Courier New" pitchFamily="49" charset="0"/>
                <a:ea typeface="Calibri" pitchFamily="34" charset="0"/>
                <a:cs typeface="Times New Roman" pitchFamily="18" charset="0"/>
              </a:rPr>
              <a:t>}</a:t>
            </a:r>
            <a:endParaRPr lang="cs-CZ" sz="1000" smtClean="0">
              <a:ea typeface="Calibri" pitchFamily="34" charset="0"/>
              <a:cs typeface="Times New Roman" pitchFamily="18" charset="0"/>
            </a:endParaRPr>
          </a:p>
        </p:txBody>
      </p:sp>
      <p:pic>
        <p:nvPicPr>
          <p:cNvPr id="3174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76925" y="5734050"/>
            <a:ext cx="3267075" cy="1123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42289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Reflection: Accessing Private Fields</a:t>
            </a:r>
            <a:endParaRPr lang="cs-CZ" i="1" dirty="0" smtClean="0"/>
          </a:p>
        </p:txBody>
      </p:sp>
      <p:sp>
        <p:nvSpPr>
          <p:cNvPr id="31747" name="Zástupný symbol pro obsah 2"/>
          <p:cNvSpPr>
            <a:spLocks noGrp="1"/>
          </p:cNvSpPr>
          <p:nvPr>
            <p:ph idx="4294967295"/>
          </p:nvPr>
        </p:nvSpPr>
        <p:spPr>
          <a:xfrm>
            <a:off x="457200" y="1500188"/>
            <a:ext cx="8229600" cy="4630737"/>
          </a:xfrm>
          <a:prstGeom prst="rect">
            <a:avLst/>
          </a:prstGeom>
        </p:spPr>
        <p:txBody>
          <a:bodyPr>
            <a:normAutofit fontScale="92500"/>
          </a:bodyPr>
          <a:lstStyle/>
          <a:p>
            <a:pPr>
              <a:lnSpc>
                <a:spcPct val="115000"/>
              </a:lnSpc>
              <a:buFont typeface="Wingdings" pitchFamily="2" charset="2"/>
              <a:buNone/>
            </a:pPr>
            <a:r>
              <a:rPr lang="cs-CZ" sz="1000" smtClean="0">
                <a:solidFill>
                  <a:srgbClr val="0000FF"/>
                </a:solidFill>
                <a:latin typeface="Courier New" pitchFamily="49" charset="0"/>
                <a:ea typeface="Calibri" pitchFamily="34" charset="0"/>
                <a:cs typeface="Times New Roman" pitchFamily="18" charset="0"/>
              </a:rPr>
              <a:t>using</a:t>
            </a:r>
            <a:r>
              <a:rPr lang="cs-CZ" sz="1000" smtClean="0">
                <a:latin typeface="Courier New" pitchFamily="49" charset="0"/>
                <a:ea typeface="Calibri" pitchFamily="34" charset="0"/>
                <a:cs typeface="Times New Roman" pitchFamily="18" charset="0"/>
              </a:rPr>
              <a:t> System.Reflection;</a:t>
            </a:r>
            <a:endParaRPr lang="cs-CZ" sz="1000" smtClean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>
              <a:lnSpc>
                <a:spcPct val="115000"/>
              </a:lnSpc>
              <a:buFont typeface="Wingdings" pitchFamily="2" charset="2"/>
              <a:buNone/>
            </a:pPr>
            <a:r>
              <a:rPr lang="cs-CZ" sz="1000" smtClean="0">
                <a:latin typeface="Courier New" pitchFamily="49" charset="0"/>
                <a:ea typeface="Calibri" pitchFamily="34" charset="0"/>
                <a:cs typeface="Times New Roman" pitchFamily="18" charset="0"/>
              </a:rPr>
              <a:t> </a:t>
            </a:r>
            <a:endParaRPr lang="cs-CZ" sz="1000" smtClean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>
              <a:lnSpc>
                <a:spcPct val="115000"/>
              </a:lnSpc>
              <a:buFont typeface="Wingdings" pitchFamily="2" charset="2"/>
              <a:buNone/>
            </a:pPr>
            <a:r>
              <a:rPr lang="cs-CZ" sz="1000" smtClean="0">
                <a:solidFill>
                  <a:srgbClr val="0000FF"/>
                </a:solidFill>
                <a:latin typeface="Courier New" pitchFamily="49" charset="0"/>
                <a:ea typeface="Calibri" pitchFamily="34" charset="0"/>
                <a:cs typeface="Times New Roman" pitchFamily="18" charset="0"/>
              </a:rPr>
              <a:t>class</a:t>
            </a:r>
            <a:r>
              <a:rPr lang="cs-CZ" sz="1000" smtClean="0">
                <a:latin typeface="Courier New" pitchFamily="49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cs-CZ" sz="1000" smtClean="0">
                <a:solidFill>
                  <a:srgbClr val="2B91AF"/>
                </a:solidFill>
                <a:latin typeface="Courier New" pitchFamily="49" charset="0"/>
                <a:ea typeface="Calibri" pitchFamily="34" charset="0"/>
                <a:cs typeface="Times New Roman" pitchFamily="18" charset="0"/>
              </a:rPr>
              <a:t>HelperClass</a:t>
            </a:r>
            <a:r>
              <a:rPr lang="en-US" sz="1000" smtClean="0">
                <a:solidFill>
                  <a:srgbClr val="2B91AF"/>
                </a:solidFill>
                <a:latin typeface="Courier New" pitchFamily="49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cs-CZ" sz="1000" smtClean="0">
                <a:latin typeface="Courier New" pitchFamily="49" charset="0"/>
                <a:ea typeface="Calibri" pitchFamily="34" charset="0"/>
                <a:cs typeface="Times New Roman" pitchFamily="18" charset="0"/>
              </a:rPr>
              <a:t>{</a:t>
            </a:r>
            <a:endParaRPr lang="cs-CZ" sz="1000" smtClean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>
              <a:lnSpc>
                <a:spcPct val="115000"/>
              </a:lnSpc>
              <a:buFont typeface="Wingdings" pitchFamily="2" charset="2"/>
              <a:buNone/>
            </a:pPr>
            <a:r>
              <a:rPr lang="cs-CZ" sz="1000" smtClean="0">
                <a:latin typeface="Courier New" pitchFamily="49" charset="0"/>
                <a:ea typeface="Calibri" pitchFamily="34" charset="0"/>
                <a:cs typeface="Times New Roman" pitchFamily="18" charset="0"/>
              </a:rPr>
              <a:t>	</a:t>
            </a:r>
            <a:r>
              <a:rPr lang="cs-CZ" sz="1000" smtClean="0">
                <a:solidFill>
                  <a:srgbClr val="0000FF"/>
                </a:solidFill>
                <a:latin typeface="Courier New" pitchFamily="49" charset="0"/>
                <a:ea typeface="Calibri" pitchFamily="34" charset="0"/>
                <a:cs typeface="Times New Roman" pitchFamily="18" charset="0"/>
              </a:rPr>
              <a:t>private</a:t>
            </a:r>
            <a:r>
              <a:rPr lang="cs-CZ" sz="1000" smtClean="0">
                <a:latin typeface="Courier New" pitchFamily="49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cs-CZ" sz="1000" smtClean="0">
                <a:solidFill>
                  <a:srgbClr val="0000FF"/>
                </a:solidFill>
                <a:latin typeface="Courier New" pitchFamily="49" charset="0"/>
                <a:ea typeface="Calibri" pitchFamily="34" charset="0"/>
                <a:cs typeface="Times New Roman" pitchFamily="18" charset="0"/>
              </a:rPr>
              <a:t>int</a:t>
            </a:r>
            <a:r>
              <a:rPr lang="cs-CZ" sz="1000" smtClean="0">
                <a:latin typeface="Courier New" pitchFamily="49" charset="0"/>
                <a:ea typeface="Calibri" pitchFamily="34" charset="0"/>
                <a:cs typeface="Times New Roman" pitchFamily="18" charset="0"/>
              </a:rPr>
              <a:t> privateData;</a:t>
            </a:r>
            <a:endParaRPr lang="cs-CZ" sz="1000" smtClean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>
              <a:lnSpc>
                <a:spcPct val="115000"/>
              </a:lnSpc>
              <a:buFont typeface="Wingdings" pitchFamily="2" charset="2"/>
              <a:buNone/>
            </a:pPr>
            <a:r>
              <a:rPr lang="cs-CZ" sz="1000" smtClean="0">
                <a:latin typeface="Courier New" pitchFamily="49" charset="0"/>
                <a:ea typeface="Calibri" pitchFamily="34" charset="0"/>
                <a:cs typeface="Times New Roman" pitchFamily="18" charset="0"/>
              </a:rPr>
              <a:t> </a:t>
            </a:r>
            <a:endParaRPr lang="cs-CZ" sz="1000" smtClean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>
              <a:lnSpc>
                <a:spcPct val="115000"/>
              </a:lnSpc>
              <a:buFont typeface="Wingdings" pitchFamily="2" charset="2"/>
              <a:buNone/>
            </a:pPr>
            <a:r>
              <a:rPr lang="cs-CZ" sz="1000" smtClean="0">
                <a:latin typeface="Courier New" pitchFamily="49" charset="0"/>
                <a:ea typeface="Calibri" pitchFamily="34" charset="0"/>
                <a:cs typeface="Times New Roman" pitchFamily="18" charset="0"/>
              </a:rPr>
              <a:t>	</a:t>
            </a:r>
            <a:r>
              <a:rPr lang="cs-CZ" sz="1000" smtClean="0">
                <a:solidFill>
                  <a:srgbClr val="0000FF"/>
                </a:solidFill>
                <a:latin typeface="Courier New" pitchFamily="49" charset="0"/>
                <a:ea typeface="Calibri" pitchFamily="34" charset="0"/>
                <a:cs typeface="Times New Roman" pitchFamily="18" charset="0"/>
              </a:rPr>
              <a:t>public</a:t>
            </a:r>
            <a:r>
              <a:rPr lang="cs-CZ" sz="1000" smtClean="0">
                <a:latin typeface="Courier New" pitchFamily="49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cs-CZ" sz="1000" smtClean="0">
                <a:solidFill>
                  <a:srgbClr val="0000FF"/>
                </a:solidFill>
                <a:latin typeface="Courier New" pitchFamily="49" charset="0"/>
                <a:ea typeface="Calibri" pitchFamily="34" charset="0"/>
                <a:cs typeface="Times New Roman" pitchFamily="18" charset="0"/>
              </a:rPr>
              <a:t>int</a:t>
            </a:r>
            <a:r>
              <a:rPr lang="cs-CZ" sz="1000" smtClean="0">
                <a:latin typeface="Courier New" pitchFamily="49" charset="0"/>
                <a:ea typeface="Calibri" pitchFamily="34" charset="0"/>
                <a:cs typeface="Times New Roman" pitchFamily="18" charset="0"/>
              </a:rPr>
              <a:t> PublicData {</a:t>
            </a:r>
            <a:endParaRPr lang="cs-CZ" sz="1000" smtClean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>
              <a:lnSpc>
                <a:spcPct val="115000"/>
              </a:lnSpc>
              <a:buFont typeface="Wingdings" pitchFamily="2" charset="2"/>
              <a:buNone/>
            </a:pPr>
            <a:r>
              <a:rPr lang="cs-CZ" sz="1000" smtClean="0">
                <a:latin typeface="Courier New" pitchFamily="49" charset="0"/>
                <a:ea typeface="Calibri" pitchFamily="34" charset="0"/>
                <a:cs typeface="Times New Roman" pitchFamily="18" charset="0"/>
              </a:rPr>
              <a:t>		</a:t>
            </a:r>
            <a:r>
              <a:rPr lang="cs-CZ" sz="1000" smtClean="0">
                <a:solidFill>
                  <a:srgbClr val="0000FF"/>
                </a:solidFill>
                <a:latin typeface="Courier New" pitchFamily="49" charset="0"/>
                <a:ea typeface="Calibri" pitchFamily="34" charset="0"/>
                <a:cs typeface="Times New Roman" pitchFamily="18" charset="0"/>
              </a:rPr>
              <a:t>get</a:t>
            </a:r>
            <a:r>
              <a:rPr lang="cs-CZ" sz="1000" smtClean="0">
                <a:latin typeface="Courier New" pitchFamily="49" charset="0"/>
                <a:ea typeface="Calibri" pitchFamily="34" charset="0"/>
                <a:cs typeface="Times New Roman" pitchFamily="18" charset="0"/>
              </a:rPr>
              <a:t> { </a:t>
            </a:r>
            <a:r>
              <a:rPr lang="cs-CZ" sz="1000" smtClean="0">
                <a:solidFill>
                  <a:srgbClr val="0000FF"/>
                </a:solidFill>
                <a:latin typeface="Courier New" pitchFamily="49" charset="0"/>
                <a:ea typeface="Calibri" pitchFamily="34" charset="0"/>
                <a:cs typeface="Times New Roman" pitchFamily="18" charset="0"/>
              </a:rPr>
              <a:t>return</a:t>
            </a:r>
            <a:r>
              <a:rPr lang="cs-CZ" sz="1000" smtClean="0">
                <a:latin typeface="Courier New" pitchFamily="49" charset="0"/>
                <a:ea typeface="Calibri" pitchFamily="34" charset="0"/>
                <a:cs typeface="Times New Roman" pitchFamily="18" charset="0"/>
              </a:rPr>
              <a:t> privateData; }</a:t>
            </a:r>
            <a:endParaRPr lang="cs-CZ" sz="1000" smtClean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>
              <a:lnSpc>
                <a:spcPct val="115000"/>
              </a:lnSpc>
              <a:buFont typeface="Wingdings" pitchFamily="2" charset="2"/>
              <a:buNone/>
            </a:pPr>
            <a:r>
              <a:rPr lang="cs-CZ" sz="1000" smtClean="0">
                <a:latin typeface="Courier New" pitchFamily="49" charset="0"/>
                <a:ea typeface="Calibri" pitchFamily="34" charset="0"/>
                <a:cs typeface="Times New Roman" pitchFamily="18" charset="0"/>
              </a:rPr>
              <a:t>		</a:t>
            </a:r>
            <a:r>
              <a:rPr lang="cs-CZ" sz="1000" smtClean="0">
                <a:solidFill>
                  <a:srgbClr val="0000FF"/>
                </a:solidFill>
                <a:latin typeface="Courier New" pitchFamily="49" charset="0"/>
                <a:ea typeface="Calibri" pitchFamily="34" charset="0"/>
                <a:cs typeface="Times New Roman" pitchFamily="18" charset="0"/>
              </a:rPr>
              <a:t>set</a:t>
            </a:r>
            <a:r>
              <a:rPr lang="cs-CZ" sz="1000" smtClean="0">
                <a:latin typeface="Courier New" pitchFamily="49" charset="0"/>
                <a:ea typeface="Calibri" pitchFamily="34" charset="0"/>
                <a:cs typeface="Times New Roman" pitchFamily="18" charset="0"/>
              </a:rPr>
              <a:t> { privateData = </a:t>
            </a:r>
            <a:r>
              <a:rPr lang="cs-CZ" sz="1000" smtClean="0">
                <a:solidFill>
                  <a:srgbClr val="0000FF"/>
                </a:solidFill>
                <a:latin typeface="Courier New" pitchFamily="49" charset="0"/>
                <a:ea typeface="Calibri" pitchFamily="34" charset="0"/>
                <a:cs typeface="Times New Roman" pitchFamily="18" charset="0"/>
              </a:rPr>
              <a:t>value</a:t>
            </a:r>
            <a:r>
              <a:rPr lang="cs-CZ" sz="1000" smtClean="0">
                <a:latin typeface="Courier New" pitchFamily="49" charset="0"/>
                <a:ea typeface="Calibri" pitchFamily="34" charset="0"/>
                <a:cs typeface="Times New Roman" pitchFamily="18" charset="0"/>
              </a:rPr>
              <a:t>; }</a:t>
            </a:r>
            <a:endParaRPr lang="cs-CZ" sz="1000" smtClean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>
              <a:lnSpc>
                <a:spcPct val="115000"/>
              </a:lnSpc>
              <a:buFont typeface="Wingdings" pitchFamily="2" charset="2"/>
              <a:buNone/>
            </a:pPr>
            <a:r>
              <a:rPr lang="cs-CZ" sz="1000" smtClean="0">
                <a:latin typeface="Courier New" pitchFamily="49" charset="0"/>
                <a:ea typeface="Calibri" pitchFamily="34" charset="0"/>
                <a:cs typeface="Times New Roman" pitchFamily="18" charset="0"/>
              </a:rPr>
              <a:t>	}</a:t>
            </a:r>
            <a:endParaRPr lang="cs-CZ" sz="1000" smtClean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>
              <a:lnSpc>
                <a:spcPct val="115000"/>
              </a:lnSpc>
              <a:buFont typeface="Wingdings" pitchFamily="2" charset="2"/>
              <a:buNone/>
            </a:pPr>
            <a:r>
              <a:rPr lang="cs-CZ" sz="1000" smtClean="0">
                <a:latin typeface="Courier New" pitchFamily="49" charset="0"/>
                <a:ea typeface="Calibri" pitchFamily="34" charset="0"/>
                <a:cs typeface="Times New Roman" pitchFamily="18" charset="0"/>
              </a:rPr>
              <a:t>}</a:t>
            </a:r>
            <a:endParaRPr lang="cs-CZ" sz="1000" smtClean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>
              <a:lnSpc>
                <a:spcPct val="115000"/>
              </a:lnSpc>
              <a:buFont typeface="Wingdings" pitchFamily="2" charset="2"/>
              <a:buNone/>
            </a:pPr>
            <a:r>
              <a:rPr lang="cs-CZ" sz="1000" smtClean="0">
                <a:latin typeface="Courier New" pitchFamily="49" charset="0"/>
                <a:ea typeface="Calibri" pitchFamily="34" charset="0"/>
                <a:cs typeface="Times New Roman" pitchFamily="18" charset="0"/>
              </a:rPr>
              <a:t> </a:t>
            </a:r>
            <a:endParaRPr lang="cs-CZ" sz="1000" smtClean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>
              <a:lnSpc>
                <a:spcPct val="115000"/>
              </a:lnSpc>
              <a:buFont typeface="Wingdings" pitchFamily="2" charset="2"/>
              <a:buNone/>
            </a:pPr>
            <a:r>
              <a:rPr lang="cs-CZ" sz="1000" smtClean="0">
                <a:solidFill>
                  <a:srgbClr val="0000FF"/>
                </a:solidFill>
                <a:latin typeface="Courier New" pitchFamily="49" charset="0"/>
                <a:ea typeface="Calibri" pitchFamily="34" charset="0"/>
                <a:cs typeface="Times New Roman" pitchFamily="18" charset="0"/>
              </a:rPr>
              <a:t>class</a:t>
            </a:r>
            <a:r>
              <a:rPr lang="cs-CZ" sz="1000" smtClean="0">
                <a:latin typeface="Courier New" pitchFamily="49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cs-CZ" sz="1000" smtClean="0">
                <a:solidFill>
                  <a:srgbClr val="2B91AF"/>
                </a:solidFill>
                <a:latin typeface="Courier New" pitchFamily="49" charset="0"/>
                <a:ea typeface="Calibri" pitchFamily="34" charset="0"/>
                <a:cs typeface="Times New Roman" pitchFamily="18" charset="0"/>
              </a:rPr>
              <a:t>Program</a:t>
            </a:r>
            <a:r>
              <a:rPr lang="en-US" sz="1000" smtClean="0">
                <a:solidFill>
                  <a:srgbClr val="2B91AF"/>
                </a:solidFill>
                <a:latin typeface="Courier New" pitchFamily="49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cs-CZ" sz="1000" smtClean="0">
                <a:latin typeface="Courier New" pitchFamily="49" charset="0"/>
                <a:ea typeface="Calibri" pitchFamily="34" charset="0"/>
                <a:cs typeface="Times New Roman" pitchFamily="18" charset="0"/>
              </a:rPr>
              <a:t>{</a:t>
            </a:r>
            <a:endParaRPr lang="cs-CZ" sz="1000" smtClean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>
              <a:lnSpc>
                <a:spcPct val="115000"/>
              </a:lnSpc>
              <a:buFont typeface="Wingdings" pitchFamily="2" charset="2"/>
              <a:buNone/>
            </a:pPr>
            <a:r>
              <a:rPr lang="cs-CZ" sz="1000" smtClean="0">
                <a:latin typeface="Courier New" pitchFamily="49" charset="0"/>
                <a:ea typeface="Calibri" pitchFamily="34" charset="0"/>
                <a:cs typeface="Times New Roman" pitchFamily="18" charset="0"/>
              </a:rPr>
              <a:t>	</a:t>
            </a:r>
            <a:r>
              <a:rPr lang="cs-CZ" sz="1000" smtClean="0">
                <a:solidFill>
                  <a:srgbClr val="0000FF"/>
                </a:solidFill>
                <a:latin typeface="Courier New" pitchFamily="49" charset="0"/>
                <a:ea typeface="Calibri" pitchFamily="34" charset="0"/>
                <a:cs typeface="Times New Roman" pitchFamily="18" charset="0"/>
              </a:rPr>
              <a:t>static</a:t>
            </a:r>
            <a:r>
              <a:rPr lang="cs-CZ" sz="1000" smtClean="0">
                <a:latin typeface="Courier New" pitchFamily="49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cs-CZ" sz="1000" smtClean="0">
                <a:solidFill>
                  <a:srgbClr val="0000FF"/>
                </a:solidFill>
                <a:latin typeface="Courier New" pitchFamily="49" charset="0"/>
                <a:ea typeface="Calibri" pitchFamily="34" charset="0"/>
                <a:cs typeface="Times New Roman" pitchFamily="18" charset="0"/>
              </a:rPr>
              <a:t>void</a:t>
            </a:r>
            <a:r>
              <a:rPr lang="cs-CZ" sz="1000" smtClean="0">
                <a:latin typeface="Courier New" pitchFamily="49" charset="0"/>
                <a:ea typeface="Calibri" pitchFamily="34" charset="0"/>
                <a:cs typeface="Times New Roman" pitchFamily="18" charset="0"/>
              </a:rPr>
              <a:t> Main(</a:t>
            </a:r>
            <a:r>
              <a:rPr lang="cs-CZ" sz="1000" smtClean="0">
                <a:solidFill>
                  <a:srgbClr val="0000FF"/>
                </a:solidFill>
                <a:latin typeface="Courier New" pitchFamily="49" charset="0"/>
                <a:ea typeface="Calibri" pitchFamily="34" charset="0"/>
                <a:cs typeface="Times New Roman" pitchFamily="18" charset="0"/>
              </a:rPr>
              <a:t>string</a:t>
            </a:r>
            <a:r>
              <a:rPr lang="cs-CZ" sz="1000" smtClean="0">
                <a:latin typeface="Courier New" pitchFamily="49" charset="0"/>
                <a:ea typeface="Calibri" pitchFamily="34" charset="0"/>
                <a:cs typeface="Times New Roman" pitchFamily="18" charset="0"/>
              </a:rPr>
              <a:t>[] args) {</a:t>
            </a:r>
            <a:endParaRPr lang="cs-CZ" sz="1000" smtClean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>
              <a:lnSpc>
                <a:spcPct val="115000"/>
              </a:lnSpc>
              <a:buFont typeface="Wingdings" pitchFamily="2" charset="2"/>
              <a:buNone/>
            </a:pPr>
            <a:r>
              <a:rPr lang="cs-CZ" sz="1000" smtClean="0">
                <a:latin typeface="Courier New" pitchFamily="49" charset="0"/>
                <a:ea typeface="Calibri" pitchFamily="34" charset="0"/>
                <a:cs typeface="Times New Roman" pitchFamily="18" charset="0"/>
              </a:rPr>
              <a:t>		HelperClass hc = </a:t>
            </a:r>
            <a:r>
              <a:rPr lang="cs-CZ" sz="1000" smtClean="0">
                <a:solidFill>
                  <a:srgbClr val="0000FF"/>
                </a:solidFill>
                <a:latin typeface="Courier New" pitchFamily="49" charset="0"/>
                <a:ea typeface="Calibri" pitchFamily="34" charset="0"/>
                <a:cs typeface="Times New Roman" pitchFamily="18" charset="0"/>
              </a:rPr>
              <a:t>new</a:t>
            </a:r>
            <a:r>
              <a:rPr lang="cs-CZ" sz="1000" smtClean="0">
                <a:latin typeface="Courier New" pitchFamily="49" charset="0"/>
                <a:ea typeface="Calibri" pitchFamily="34" charset="0"/>
                <a:cs typeface="Times New Roman" pitchFamily="18" charset="0"/>
              </a:rPr>
              <a:t> HelperClass();</a:t>
            </a:r>
            <a:endParaRPr lang="cs-CZ" sz="1000" smtClean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>
              <a:lnSpc>
                <a:spcPct val="115000"/>
              </a:lnSpc>
              <a:buFont typeface="Wingdings" pitchFamily="2" charset="2"/>
              <a:buNone/>
            </a:pPr>
            <a:r>
              <a:rPr lang="cs-CZ" sz="1000" smtClean="0">
                <a:latin typeface="Courier New" pitchFamily="49" charset="0"/>
                <a:ea typeface="Calibri" pitchFamily="34" charset="0"/>
                <a:cs typeface="Times New Roman" pitchFamily="18" charset="0"/>
              </a:rPr>
              <a:t>		hc.PublicData = 123;</a:t>
            </a:r>
            <a:endParaRPr lang="cs-CZ" sz="1000" smtClean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>
              <a:lnSpc>
                <a:spcPct val="115000"/>
              </a:lnSpc>
              <a:buFont typeface="Wingdings" pitchFamily="2" charset="2"/>
              <a:buNone/>
            </a:pPr>
            <a:r>
              <a:rPr lang="cs-CZ" sz="1000" smtClean="0">
                <a:latin typeface="Courier New" pitchFamily="49" charset="0"/>
                <a:ea typeface="Calibri" pitchFamily="34" charset="0"/>
                <a:cs typeface="Times New Roman" pitchFamily="18" charset="0"/>
              </a:rPr>
              <a:t> </a:t>
            </a:r>
            <a:endParaRPr lang="cs-CZ" sz="1000" smtClean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>
              <a:lnSpc>
                <a:spcPct val="115000"/>
              </a:lnSpc>
              <a:buFont typeface="Wingdings" pitchFamily="2" charset="2"/>
              <a:buNone/>
            </a:pPr>
            <a:r>
              <a:rPr lang="cs-CZ" sz="1000" smtClean="0">
                <a:latin typeface="Courier New" pitchFamily="49" charset="0"/>
                <a:ea typeface="Calibri" pitchFamily="34" charset="0"/>
                <a:cs typeface="Times New Roman" pitchFamily="18" charset="0"/>
              </a:rPr>
              <a:t>		</a:t>
            </a:r>
            <a:r>
              <a:rPr lang="cs-CZ" sz="1000" smtClean="0">
                <a:solidFill>
                  <a:srgbClr val="2B91AF"/>
                </a:solidFill>
                <a:latin typeface="Courier New" pitchFamily="49" charset="0"/>
                <a:ea typeface="Calibri" pitchFamily="34" charset="0"/>
                <a:cs typeface="Times New Roman" pitchFamily="18" charset="0"/>
              </a:rPr>
              <a:t>Type</a:t>
            </a:r>
            <a:r>
              <a:rPr lang="cs-CZ" sz="1000" smtClean="0">
                <a:latin typeface="Courier New" pitchFamily="49" charset="0"/>
                <a:ea typeface="Calibri" pitchFamily="34" charset="0"/>
                <a:cs typeface="Times New Roman" pitchFamily="18" charset="0"/>
              </a:rPr>
              <a:t> type = hc.GetType();</a:t>
            </a:r>
            <a:endParaRPr lang="cs-CZ" sz="1000" smtClean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>
              <a:lnSpc>
                <a:spcPct val="115000"/>
              </a:lnSpc>
              <a:buFont typeface="Wingdings" pitchFamily="2" charset="2"/>
              <a:buNone/>
            </a:pPr>
            <a:r>
              <a:rPr lang="cs-CZ" sz="1000" smtClean="0">
                <a:latin typeface="Courier New" pitchFamily="49" charset="0"/>
                <a:ea typeface="Calibri" pitchFamily="34" charset="0"/>
                <a:cs typeface="Times New Roman" pitchFamily="18" charset="0"/>
              </a:rPr>
              <a:t>		</a:t>
            </a:r>
            <a:r>
              <a:rPr lang="cs-CZ" sz="1000" smtClean="0">
                <a:solidFill>
                  <a:srgbClr val="2B91AF"/>
                </a:solidFill>
                <a:latin typeface="Courier New" pitchFamily="49" charset="0"/>
                <a:ea typeface="Calibri" pitchFamily="34" charset="0"/>
                <a:cs typeface="Times New Roman" pitchFamily="18" charset="0"/>
              </a:rPr>
              <a:t>FieldInfo</a:t>
            </a:r>
            <a:r>
              <a:rPr lang="cs-CZ" sz="1000" smtClean="0">
                <a:latin typeface="Courier New" pitchFamily="49" charset="0"/>
                <a:ea typeface="Calibri" pitchFamily="34" charset="0"/>
                <a:cs typeface="Times New Roman" pitchFamily="18" charset="0"/>
              </a:rPr>
              <a:t> fi = type.GetField(</a:t>
            </a:r>
            <a:r>
              <a:rPr lang="cs-CZ" sz="1000" smtClean="0">
                <a:solidFill>
                  <a:srgbClr val="A31515"/>
                </a:solidFill>
                <a:latin typeface="Courier New" pitchFamily="49" charset="0"/>
                <a:ea typeface="Calibri" pitchFamily="34" charset="0"/>
                <a:cs typeface="Times New Roman" pitchFamily="18" charset="0"/>
              </a:rPr>
              <a:t>"privateData"</a:t>
            </a:r>
            <a:r>
              <a:rPr lang="cs-CZ" sz="1000" smtClean="0">
                <a:latin typeface="Courier New" pitchFamily="49" charset="0"/>
                <a:ea typeface="Calibri" pitchFamily="34" charset="0"/>
                <a:cs typeface="Times New Roman" pitchFamily="18" charset="0"/>
              </a:rPr>
              <a:t>, </a:t>
            </a:r>
            <a:r>
              <a:rPr lang="cs-CZ" sz="1000" smtClean="0">
                <a:solidFill>
                  <a:srgbClr val="2B91AF"/>
                </a:solidFill>
                <a:latin typeface="Courier New" pitchFamily="49" charset="0"/>
                <a:ea typeface="Calibri" pitchFamily="34" charset="0"/>
                <a:cs typeface="Times New Roman" pitchFamily="18" charset="0"/>
              </a:rPr>
              <a:t>BindingFlags</a:t>
            </a:r>
            <a:r>
              <a:rPr lang="cs-CZ" sz="1000" smtClean="0">
                <a:latin typeface="Courier New" pitchFamily="49" charset="0"/>
                <a:ea typeface="Calibri" pitchFamily="34" charset="0"/>
                <a:cs typeface="Times New Roman" pitchFamily="18" charset="0"/>
              </a:rPr>
              <a:t>.Instance | </a:t>
            </a:r>
            <a:r>
              <a:rPr lang="cs-CZ" sz="1000" smtClean="0">
                <a:solidFill>
                  <a:srgbClr val="2B91AF"/>
                </a:solidFill>
                <a:latin typeface="Courier New" pitchFamily="49" charset="0"/>
                <a:ea typeface="Calibri" pitchFamily="34" charset="0"/>
                <a:cs typeface="Times New Roman" pitchFamily="18" charset="0"/>
              </a:rPr>
              <a:t>BindingFlags</a:t>
            </a:r>
            <a:r>
              <a:rPr lang="cs-CZ" sz="1000" smtClean="0">
                <a:latin typeface="Courier New" pitchFamily="49" charset="0"/>
                <a:ea typeface="Calibri" pitchFamily="34" charset="0"/>
                <a:cs typeface="Times New Roman" pitchFamily="18" charset="0"/>
              </a:rPr>
              <a:t>.NonPublic);</a:t>
            </a:r>
            <a:endParaRPr lang="cs-CZ" sz="1000" smtClean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>
              <a:lnSpc>
                <a:spcPct val="115000"/>
              </a:lnSpc>
              <a:buFont typeface="Wingdings" pitchFamily="2" charset="2"/>
              <a:buNone/>
            </a:pPr>
            <a:r>
              <a:rPr lang="cs-CZ" sz="1000" smtClean="0">
                <a:latin typeface="Courier New" pitchFamily="49" charset="0"/>
                <a:ea typeface="Calibri" pitchFamily="34" charset="0"/>
                <a:cs typeface="Times New Roman" pitchFamily="18" charset="0"/>
              </a:rPr>
              <a:t> </a:t>
            </a:r>
            <a:endParaRPr lang="cs-CZ" sz="1000" smtClean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>
              <a:lnSpc>
                <a:spcPct val="115000"/>
              </a:lnSpc>
              <a:buFont typeface="Wingdings" pitchFamily="2" charset="2"/>
              <a:buNone/>
            </a:pPr>
            <a:r>
              <a:rPr lang="cs-CZ" sz="1000" smtClean="0">
                <a:latin typeface="Courier New" pitchFamily="49" charset="0"/>
                <a:ea typeface="Calibri" pitchFamily="34" charset="0"/>
                <a:cs typeface="Times New Roman" pitchFamily="18" charset="0"/>
              </a:rPr>
              <a:t>		</a:t>
            </a:r>
            <a:r>
              <a:rPr lang="cs-CZ" sz="1000" smtClean="0">
                <a:solidFill>
                  <a:srgbClr val="2B91AF"/>
                </a:solidFill>
                <a:latin typeface="Courier New" pitchFamily="49" charset="0"/>
                <a:ea typeface="Calibri" pitchFamily="34" charset="0"/>
                <a:cs typeface="Times New Roman" pitchFamily="18" charset="0"/>
              </a:rPr>
              <a:t>Console</a:t>
            </a:r>
            <a:r>
              <a:rPr lang="cs-CZ" sz="1000" smtClean="0">
                <a:latin typeface="Courier New" pitchFamily="49" charset="0"/>
                <a:ea typeface="Calibri" pitchFamily="34" charset="0"/>
                <a:cs typeface="Times New Roman" pitchFamily="18" charset="0"/>
              </a:rPr>
              <a:t>.WriteLine(fi.GetValue(hc));</a:t>
            </a:r>
            <a:endParaRPr lang="cs-CZ" sz="1000" smtClean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>
              <a:lnSpc>
                <a:spcPct val="115000"/>
              </a:lnSpc>
              <a:buFont typeface="Wingdings" pitchFamily="2" charset="2"/>
              <a:buNone/>
            </a:pPr>
            <a:r>
              <a:rPr lang="cs-CZ" sz="1000" smtClean="0">
                <a:latin typeface="Courier New" pitchFamily="49" charset="0"/>
                <a:ea typeface="Calibri" pitchFamily="34" charset="0"/>
                <a:cs typeface="Times New Roman" pitchFamily="18" charset="0"/>
              </a:rPr>
              <a:t>		fi.SetValue(hc, 456);</a:t>
            </a:r>
            <a:endParaRPr lang="cs-CZ" sz="1000" smtClean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>
              <a:lnSpc>
                <a:spcPct val="115000"/>
              </a:lnSpc>
              <a:buFont typeface="Wingdings" pitchFamily="2" charset="2"/>
              <a:buNone/>
            </a:pPr>
            <a:r>
              <a:rPr lang="cs-CZ" sz="1000" smtClean="0">
                <a:latin typeface="Courier New" pitchFamily="49" charset="0"/>
                <a:ea typeface="Calibri" pitchFamily="34" charset="0"/>
                <a:cs typeface="Times New Roman" pitchFamily="18" charset="0"/>
              </a:rPr>
              <a:t>		</a:t>
            </a:r>
            <a:r>
              <a:rPr lang="cs-CZ" sz="1000" smtClean="0">
                <a:solidFill>
                  <a:srgbClr val="2B91AF"/>
                </a:solidFill>
                <a:latin typeface="Courier New" pitchFamily="49" charset="0"/>
                <a:ea typeface="Calibri" pitchFamily="34" charset="0"/>
                <a:cs typeface="Times New Roman" pitchFamily="18" charset="0"/>
              </a:rPr>
              <a:t>Console</a:t>
            </a:r>
            <a:r>
              <a:rPr lang="cs-CZ" sz="1000" smtClean="0">
                <a:latin typeface="Courier New" pitchFamily="49" charset="0"/>
                <a:ea typeface="Calibri" pitchFamily="34" charset="0"/>
                <a:cs typeface="Times New Roman" pitchFamily="18" charset="0"/>
              </a:rPr>
              <a:t>.WriteLine(hc.PublicData);</a:t>
            </a:r>
            <a:endParaRPr lang="cs-CZ" sz="1000" smtClean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>
              <a:lnSpc>
                <a:spcPct val="115000"/>
              </a:lnSpc>
              <a:buFont typeface="Wingdings" pitchFamily="2" charset="2"/>
              <a:buNone/>
            </a:pPr>
            <a:r>
              <a:rPr lang="cs-CZ" sz="1000" smtClean="0">
                <a:latin typeface="Courier New" pitchFamily="49" charset="0"/>
                <a:ea typeface="Calibri" pitchFamily="34" charset="0"/>
                <a:cs typeface="Times New Roman" pitchFamily="18" charset="0"/>
              </a:rPr>
              <a:t>	}</a:t>
            </a:r>
            <a:endParaRPr lang="cs-CZ" sz="1000" smtClean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>
              <a:lnSpc>
                <a:spcPct val="115000"/>
              </a:lnSpc>
              <a:buFont typeface="Wingdings" pitchFamily="2" charset="2"/>
              <a:buNone/>
            </a:pPr>
            <a:r>
              <a:rPr lang="cs-CZ" sz="1000" smtClean="0">
                <a:latin typeface="Courier New" pitchFamily="49" charset="0"/>
                <a:ea typeface="Calibri" pitchFamily="34" charset="0"/>
                <a:cs typeface="Times New Roman" pitchFamily="18" charset="0"/>
              </a:rPr>
              <a:t>}</a:t>
            </a:r>
            <a:endParaRPr lang="cs-CZ" sz="1000" smtClean="0">
              <a:ea typeface="Calibri" pitchFamily="34" charset="0"/>
              <a:cs typeface="Times New Roman" pitchFamily="18" charset="0"/>
            </a:endParaRPr>
          </a:p>
        </p:txBody>
      </p:sp>
      <p:pic>
        <p:nvPicPr>
          <p:cNvPr id="3174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76925" y="5734050"/>
            <a:ext cx="3267075" cy="1123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Nadpis 1"/>
          <p:cNvSpPr txBox="1">
            <a:spLocks/>
          </p:cNvSpPr>
          <p:nvPr/>
        </p:nvSpPr>
        <p:spPr bwMode="auto">
          <a:xfrm>
            <a:off x="5143500" y="1857375"/>
            <a:ext cx="4000500" cy="185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 eaLnBrk="0" hangingPunct="0">
              <a:defRPr/>
            </a:pPr>
            <a:r>
              <a:rPr lang="en-US" sz="3900" b="1" kern="0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WARNING:</a:t>
            </a:r>
          </a:p>
          <a:p>
            <a:pPr algn="r" eaLnBrk="0" hangingPunct="0">
              <a:defRPr/>
            </a:pPr>
            <a:r>
              <a:rPr lang="en-US" sz="3900" b="1" kern="0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SLOW &amp; DANGEROUS!!!</a:t>
            </a:r>
            <a:endParaRPr lang="cs-CZ" sz="3900" b="1" i="1" kern="0" dirty="0">
              <a:solidFill>
                <a:srgbClr val="FF0000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106993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MEF</a:t>
            </a:r>
            <a:endParaRPr lang="cs-CZ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29933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1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Lambda Expressions as Delegates</a:t>
            </a:r>
            <a:endParaRPr lang="cs-CZ" sz="2800" dirty="0" smtClean="0"/>
          </a:p>
        </p:txBody>
      </p:sp>
      <p:sp>
        <p:nvSpPr>
          <p:cNvPr id="32772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428750"/>
            <a:ext cx="8229600" cy="4702175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1600" dirty="0" smtClean="0"/>
              <a:t>When assigned to a delegate, equivalent </a:t>
            </a:r>
            <a:r>
              <a:rPr lang="en-US" sz="1600" b="1" dirty="0" smtClean="0"/>
              <a:t>code</a:t>
            </a:r>
            <a:r>
              <a:rPr lang="en-US" sz="1600" dirty="0" smtClean="0"/>
              <a:t> of an anonymous method is </a:t>
            </a:r>
            <a:r>
              <a:rPr lang="en-US" sz="1600" b="1" dirty="0" smtClean="0"/>
              <a:t>generated at compile time</a:t>
            </a:r>
            <a:r>
              <a:rPr lang="en-US" sz="1600" dirty="0" smtClean="0"/>
              <a:t>!</a:t>
            </a:r>
          </a:p>
        </p:txBody>
      </p:sp>
      <p:sp>
        <p:nvSpPr>
          <p:cNvPr id="32773" name="Rectangle 4"/>
          <p:cNvSpPr>
            <a:spLocks noChangeArrowheads="1"/>
          </p:cNvSpPr>
          <p:nvPr/>
        </p:nvSpPr>
        <p:spPr bwMode="auto">
          <a:xfrm>
            <a:off x="468313" y="4292600"/>
            <a:ext cx="3600450" cy="194468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/>
          <a:p>
            <a:r>
              <a:rPr lang="it-IT" sz="1200">
                <a:latin typeface="Courier New" pitchFamily="49" charset="0"/>
              </a:rPr>
              <a:t>  IL_0000:  ldarg.0</a:t>
            </a:r>
          </a:p>
          <a:p>
            <a:r>
              <a:rPr lang="it-IT" sz="1200">
                <a:latin typeface="Courier New" pitchFamily="49" charset="0"/>
              </a:rPr>
              <a:t>  IL_0001:  ldc.i4.2</a:t>
            </a:r>
          </a:p>
          <a:p>
            <a:r>
              <a:rPr lang="it-IT" sz="1200">
                <a:latin typeface="Courier New" pitchFamily="49" charset="0"/>
              </a:rPr>
              <a:t>  IL_0002:  add</a:t>
            </a:r>
          </a:p>
          <a:p>
            <a:r>
              <a:rPr lang="it-IT" sz="1200">
                <a:latin typeface="Courier New" pitchFamily="49" charset="0"/>
              </a:rPr>
              <a:t>  IL_0003:  ldc.i4.s   10</a:t>
            </a:r>
          </a:p>
          <a:p>
            <a:r>
              <a:rPr lang="it-IT" sz="1200">
                <a:latin typeface="Courier New" pitchFamily="49" charset="0"/>
              </a:rPr>
              <a:t>  IL_0005:  mul</a:t>
            </a:r>
          </a:p>
          <a:p>
            <a:r>
              <a:rPr lang="it-IT" sz="1200">
                <a:latin typeface="Courier New" pitchFamily="49" charset="0"/>
              </a:rPr>
              <a:t>  IL_0006:  stloc.0</a:t>
            </a:r>
          </a:p>
          <a:p>
            <a:r>
              <a:rPr lang="it-IT" sz="1200">
                <a:latin typeface="Courier New" pitchFamily="49" charset="0"/>
              </a:rPr>
              <a:t>  IL_0007:  br.s       IL_0009</a:t>
            </a:r>
          </a:p>
          <a:p>
            <a:r>
              <a:rPr lang="it-IT" sz="1200">
                <a:latin typeface="Courier New" pitchFamily="49" charset="0"/>
              </a:rPr>
              <a:t>  IL_0009:  ldloc.0</a:t>
            </a:r>
          </a:p>
          <a:p>
            <a:r>
              <a:rPr lang="it-IT" sz="1200">
                <a:latin typeface="Courier New" pitchFamily="49" charset="0"/>
              </a:rPr>
              <a:t>  IL_000a:  ret</a:t>
            </a:r>
            <a:endParaRPr lang="en-US" sz="1200">
              <a:latin typeface="Courier New" pitchFamily="49" charset="0"/>
            </a:endParaRPr>
          </a:p>
        </p:txBody>
      </p:sp>
      <p:sp>
        <p:nvSpPr>
          <p:cNvPr id="32775" name="Rectangle 6"/>
          <p:cNvSpPr>
            <a:spLocks noChangeArrowheads="1"/>
          </p:cNvSpPr>
          <p:nvPr/>
        </p:nvSpPr>
        <p:spPr bwMode="auto">
          <a:xfrm>
            <a:off x="539750" y="3429000"/>
            <a:ext cx="3527425" cy="28892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/>
          <a:p>
            <a:r>
              <a:rPr lang="it-IT" sz="1200">
                <a:latin typeface="Courier New" pitchFamily="49" charset="0"/>
              </a:rPr>
              <a:t>  Func&lt;int, int&gt; f = </a:t>
            </a:r>
            <a:endParaRPr lang="en-US" sz="1200">
              <a:latin typeface="Courier New" pitchFamily="49" charset="0"/>
            </a:endParaRPr>
          </a:p>
        </p:txBody>
      </p:sp>
      <p:sp>
        <p:nvSpPr>
          <p:cNvPr id="32777" name="Rectangle 8"/>
          <p:cNvSpPr>
            <a:spLocks noChangeArrowheads="1"/>
          </p:cNvSpPr>
          <p:nvPr/>
        </p:nvSpPr>
        <p:spPr bwMode="auto">
          <a:xfrm>
            <a:off x="2268538" y="2565400"/>
            <a:ext cx="3527425" cy="28892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/>
          <a:p>
            <a:pPr algn="ctr"/>
            <a:r>
              <a:rPr lang="it-IT" sz="1200">
                <a:latin typeface="Courier New" pitchFamily="49" charset="0"/>
              </a:rPr>
              <a:t>  value =&gt; (value + 2) * </a:t>
            </a:r>
            <a:r>
              <a:rPr lang="it-IT" sz="1200" smtClean="0">
                <a:latin typeface="Courier New" pitchFamily="49" charset="0"/>
              </a:rPr>
              <a:t>10</a:t>
            </a:r>
            <a:endParaRPr lang="en-US" sz="1200">
              <a:latin typeface="Courier New" pitchFamily="49" charset="0"/>
            </a:endParaRPr>
          </a:p>
        </p:txBody>
      </p:sp>
      <p:sp>
        <p:nvSpPr>
          <p:cNvPr id="32778" name="Line 9"/>
          <p:cNvSpPr>
            <a:spLocks noChangeShapeType="1"/>
          </p:cNvSpPr>
          <p:nvPr/>
        </p:nvSpPr>
        <p:spPr bwMode="auto">
          <a:xfrm flipH="1">
            <a:off x="2555875" y="2708275"/>
            <a:ext cx="360363" cy="8651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cs-CZ"/>
          </a:p>
        </p:txBody>
      </p:sp>
      <p:sp>
        <p:nvSpPr>
          <p:cNvPr id="32780" name="Line 11"/>
          <p:cNvSpPr>
            <a:spLocks noChangeShapeType="1"/>
          </p:cNvSpPr>
          <p:nvPr/>
        </p:nvSpPr>
        <p:spPr bwMode="auto">
          <a:xfrm>
            <a:off x="2195513" y="3716338"/>
            <a:ext cx="0" cy="5762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cs-CZ"/>
          </a:p>
        </p:txBody>
      </p:sp>
      <p:sp>
        <p:nvSpPr>
          <p:cNvPr id="2" name="Zaoblený obdélník 1"/>
          <p:cNvSpPr/>
          <p:nvPr/>
        </p:nvSpPr>
        <p:spPr>
          <a:xfrm>
            <a:off x="1403648" y="3861048"/>
            <a:ext cx="1512168" cy="21602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 smtClean="0"/>
              <a:t>Compile time generation</a:t>
            </a:r>
            <a:endParaRPr lang="cs-CZ" sz="1000" dirty="0"/>
          </a:p>
        </p:txBody>
      </p:sp>
    </p:spTree>
    <p:extLst>
      <p:ext uri="{BB962C8B-B14F-4D97-AF65-F5344CB8AC3E}">
        <p14:creationId xmlns:p14="http://schemas.microsoft.com/office/powerpoint/2010/main" val="2290480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Lambda Expressions as Expression Trees</a:t>
            </a:r>
            <a:endParaRPr lang="cs-CZ" sz="3600" dirty="0" smtClean="0"/>
          </a:p>
        </p:txBody>
      </p:sp>
      <p:sp>
        <p:nvSpPr>
          <p:cNvPr id="32772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68313" y="998363"/>
            <a:ext cx="8229600" cy="5150197"/>
          </a:xfrm>
          <a:prstGeom prst="rect">
            <a:avLst/>
          </a:prstGeom>
        </p:spPr>
        <p:txBody>
          <a:bodyPr/>
          <a:lstStyle/>
          <a:p>
            <a:r>
              <a:rPr lang="en-US" sz="1400" dirty="0" smtClean="0"/>
              <a:t>Permit lambda expressions to be represented as data structures instead of executable code</a:t>
            </a:r>
          </a:p>
          <a:p>
            <a:r>
              <a:rPr lang="en-US" sz="1400" dirty="0" smtClean="0"/>
              <a:t>Lambda expression convertible to delegate D (assignment causes code generation) is also convertible to expression tree (abstract syntax tree) of type </a:t>
            </a:r>
            <a:r>
              <a:rPr lang="en-US" sz="1400" dirty="0" err="1" smtClean="0"/>
              <a:t>System.Linq.Expressions.Expression</a:t>
            </a:r>
            <a:r>
              <a:rPr lang="en-US" sz="1400" dirty="0" smtClean="0"/>
              <a:t>&lt;D&gt; (assignment causes expression tree generation – </a:t>
            </a:r>
            <a:r>
              <a:rPr lang="en-US" sz="1400" b="1" i="1" dirty="0" smtClean="0"/>
              <a:t>compile time</a:t>
            </a:r>
            <a:r>
              <a:rPr lang="en-US" sz="1400" b="1" dirty="0" smtClean="0"/>
              <a:t> generation of code, that creates the expression tree [class instances] </a:t>
            </a:r>
            <a:r>
              <a:rPr lang="en-US" sz="1400" b="1" i="1" dirty="0" smtClean="0"/>
              <a:t>at runtime</a:t>
            </a:r>
            <a:r>
              <a:rPr lang="en-US" sz="1400" dirty="0" smtClean="0"/>
              <a:t>)</a:t>
            </a:r>
          </a:p>
          <a:p>
            <a:r>
              <a:rPr lang="en-US" sz="1400" dirty="0" smtClean="0"/>
              <a:t>Expression trees </a:t>
            </a:r>
            <a:r>
              <a:rPr lang="en-US" sz="1400" b="1" dirty="0" smtClean="0"/>
              <a:t>are immutable</a:t>
            </a:r>
          </a:p>
          <a:p>
            <a:endParaRPr lang="en-US" sz="1200" dirty="0" smtClean="0"/>
          </a:p>
          <a:p>
            <a:pPr>
              <a:buFontTx/>
              <a:buNone/>
            </a:pPr>
            <a:endParaRPr lang="en-US" sz="1200" dirty="0" smtClean="0"/>
          </a:p>
        </p:txBody>
      </p:sp>
      <p:sp>
        <p:nvSpPr>
          <p:cNvPr id="32773" name="Rectangle 4"/>
          <p:cNvSpPr>
            <a:spLocks noChangeArrowheads="1"/>
          </p:cNvSpPr>
          <p:nvPr/>
        </p:nvSpPr>
        <p:spPr bwMode="auto">
          <a:xfrm>
            <a:off x="468313" y="4292600"/>
            <a:ext cx="3600450" cy="194468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/>
          <a:p>
            <a:r>
              <a:rPr lang="it-IT" sz="1200">
                <a:latin typeface="Courier New" pitchFamily="49" charset="0"/>
              </a:rPr>
              <a:t>  IL_0000:  ldarg.0</a:t>
            </a:r>
          </a:p>
          <a:p>
            <a:r>
              <a:rPr lang="it-IT" sz="1200">
                <a:latin typeface="Courier New" pitchFamily="49" charset="0"/>
              </a:rPr>
              <a:t>  IL_0001:  ldc.i4.2</a:t>
            </a:r>
          </a:p>
          <a:p>
            <a:r>
              <a:rPr lang="it-IT" sz="1200">
                <a:latin typeface="Courier New" pitchFamily="49" charset="0"/>
              </a:rPr>
              <a:t>  IL_0002:  add</a:t>
            </a:r>
          </a:p>
          <a:p>
            <a:r>
              <a:rPr lang="it-IT" sz="1200">
                <a:latin typeface="Courier New" pitchFamily="49" charset="0"/>
              </a:rPr>
              <a:t>  IL_0003:  ldc.i4.s   10</a:t>
            </a:r>
          </a:p>
          <a:p>
            <a:r>
              <a:rPr lang="it-IT" sz="1200">
                <a:latin typeface="Courier New" pitchFamily="49" charset="0"/>
              </a:rPr>
              <a:t>  IL_0005:  mul</a:t>
            </a:r>
          </a:p>
          <a:p>
            <a:r>
              <a:rPr lang="it-IT" sz="1200">
                <a:latin typeface="Courier New" pitchFamily="49" charset="0"/>
              </a:rPr>
              <a:t>  IL_0006:  stloc.0</a:t>
            </a:r>
          </a:p>
          <a:p>
            <a:r>
              <a:rPr lang="it-IT" sz="1200">
                <a:latin typeface="Courier New" pitchFamily="49" charset="0"/>
              </a:rPr>
              <a:t>  IL_0007:  br.s       IL_0009</a:t>
            </a:r>
          </a:p>
          <a:p>
            <a:r>
              <a:rPr lang="it-IT" sz="1200">
                <a:latin typeface="Courier New" pitchFamily="49" charset="0"/>
              </a:rPr>
              <a:t>  IL_0009:  ldloc.0</a:t>
            </a:r>
          </a:p>
          <a:p>
            <a:r>
              <a:rPr lang="it-IT" sz="1200">
                <a:latin typeface="Courier New" pitchFamily="49" charset="0"/>
              </a:rPr>
              <a:t>  IL_000a:  ret</a:t>
            </a:r>
            <a:endParaRPr lang="en-US" sz="1200">
              <a:latin typeface="Courier New" pitchFamily="49" charset="0"/>
            </a:endParaRPr>
          </a:p>
        </p:txBody>
      </p:sp>
      <p:sp>
        <p:nvSpPr>
          <p:cNvPr id="32774" name="Rectangle 5"/>
          <p:cNvSpPr>
            <a:spLocks noChangeArrowheads="1"/>
          </p:cNvSpPr>
          <p:nvPr/>
        </p:nvSpPr>
        <p:spPr bwMode="auto">
          <a:xfrm>
            <a:off x="4211638" y="4292600"/>
            <a:ext cx="3600450" cy="194468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/>
          <a:p>
            <a:r>
              <a:rPr lang="it-IT" sz="1200" dirty="0" smtClean="0">
                <a:latin typeface="Courier New" pitchFamily="49" charset="0"/>
              </a:rPr>
              <a:t>new LambdaExpression(</a:t>
            </a:r>
            <a:endParaRPr lang="it-IT" sz="1200" dirty="0">
              <a:latin typeface="Courier New" pitchFamily="49" charset="0"/>
            </a:endParaRPr>
          </a:p>
          <a:p>
            <a:r>
              <a:rPr lang="it-IT" sz="1200" dirty="0">
                <a:latin typeface="Courier New" pitchFamily="49" charset="0"/>
              </a:rPr>
              <a:t>  </a:t>
            </a:r>
            <a:r>
              <a:rPr lang="it-IT" sz="1200" dirty="0" smtClean="0">
                <a:latin typeface="Courier New" pitchFamily="49" charset="0"/>
              </a:rPr>
              <a:t>new BinaryExpression(</a:t>
            </a:r>
            <a:endParaRPr lang="it-IT" sz="1200" dirty="0">
              <a:latin typeface="Courier New" pitchFamily="49" charset="0"/>
            </a:endParaRPr>
          </a:p>
          <a:p>
            <a:r>
              <a:rPr lang="it-IT" sz="1200" dirty="0">
                <a:latin typeface="Courier New" pitchFamily="49" charset="0"/>
              </a:rPr>
              <a:t>    </a:t>
            </a:r>
            <a:r>
              <a:rPr lang="it-IT" sz="1200" dirty="0" smtClean="0">
                <a:latin typeface="Courier New" pitchFamily="49" charset="0"/>
              </a:rPr>
              <a:t>new BinaryExpression</a:t>
            </a:r>
            <a:r>
              <a:rPr lang="it-IT" sz="1200" dirty="0" smtClean="0">
                <a:latin typeface="Courier New" pitchFamily="49" charset="0"/>
              </a:rPr>
              <a:t>(</a:t>
            </a:r>
            <a:endParaRPr lang="it-IT" sz="1200" dirty="0">
              <a:latin typeface="Courier New" pitchFamily="49" charset="0"/>
            </a:endParaRPr>
          </a:p>
          <a:p>
            <a:r>
              <a:rPr lang="it-IT" sz="1200" dirty="0">
                <a:latin typeface="Courier New" pitchFamily="49" charset="0"/>
              </a:rPr>
              <a:t>      ParameterExpression(“value”)</a:t>
            </a:r>
          </a:p>
          <a:p>
            <a:r>
              <a:rPr lang="it-IT" sz="1200" dirty="0">
                <a:latin typeface="Courier New" pitchFamily="49" charset="0"/>
              </a:rPr>
              <a:t>      ConstantExpression(2</a:t>
            </a:r>
            <a:r>
              <a:rPr lang="it-IT" sz="1200" dirty="0" smtClean="0">
                <a:latin typeface="Courier New" pitchFamily="49" charset="0"/>
              </a:rPr>
              <a:t>)</a:t>
            </a:r>
          </a:p>
          <a:p>
            <a:r>
              <a:rPr lang="it-IT" sz="1200" dirty="0" smtClean="0">
                <a:latin typeface="Courier New" pitchFamily="49" charset="0"/>
              </a:rPr>
              <a:t>    )</a:t>
            </a:r>
            <a:endParaRPr lang="it-IT" sz="1200" dirty="0">
              <a:latin typeface="Courier New" pitchFamily="49" charset="0"/>
            </a:endParaRPr>
          </a:p>
          <a:p>
            <a:r>
              <a:rPr lang="it-IT" sz="1200" dirty="0">
                <a:latin typeface="Courier New" pitchFamily="49" charset="0"/>
              </a:rPr>
              <a:t>    ConstantExpression(10</a:t>
            </a:r>
            <a:r>
              <a:rPr lang="it-IT" sz="1200" dirty="0" smtClean="0">
                <a:latin typeface="Courier New" pitchFamily="49" charset="0"/>
              </a:rPr>
              <a:t>)</a:t>
            </a:r>
          </a:p>
          <a:p>
            <a:r>
              <a:rPr lang="it-IT" sz="1200" dirty="0">
                <a:latin typeface="Courier New" pitchFamily="49" charset="0"/>
              </a:rPr>
              <a:t> </a:t>
            </a:r>
            <a:r>
              <a:rPr lang="it-IT" sz="1200" dirty="0" smtClean="0">
                <a:latin typeface="Courier New" pitchFamily="49" charset="0"/>
              </a:rPr>
              <a:t> )</a:t>
            </a:r>
          </a:p>
          <a:p>
            <a:r>
              <a:rPr lang="it-IT" sz="1200" dirty="0">
                <a:latin typeface="Courier New" pitchFamily="49" charset="0"/>
              </a:rPr>
              <a:t>)</a:t>
            </a:r>
            <a:endParaRPr lang="en-US" sz="1200" dirty="0">
              <a:latin typeface="Courier New" pitchFamily="49" charset="0"/>
            </a:endParaRPr>
          </a:p>
        </p:txBody>
      </p:sp>
      <p:sp>
        <p:nvSpPr>
          <p:cNvPr id="32775" name="Rectangle 6"/>
          <p:cNvSpPr>
            <a:spLocks noChangeArrowheads="1"/>
          </p:cNvSpPr>
          <p:nvPr/>
        </p:nvSpPr>
        <p:spPr bwMode="auto">
          <a:xfrm>
            <a:off x="539750" y="3429000"/>
            <a:ext cx="3527425" cy="28892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/>
          <a:p>
            <a:r>
              <a:rPr lang="it-IT" sz="1200">
                <a:latin typeface="Courier New" pitchFamily="49" charset="0"/>
              </a:rPr>
              <a:t>  Func&lt;int, int&gt; f = </a:t>
            </a:r>
            <a:endParaRPr lang="en-US" sz="1200">
              <a:latin typeface="Courier New" pitchFamily="49" charset="0"/>
            </a:endParaRPr>
          </a:p>
        </p:txBody>
      </p:sp>
      <p:sp>
        <p:nvSpPr>
          <p:cNvPr id="32776" name="Rectangle 7"/>
          <p:cNvSpPr>
            <a:spLocks noChangeArrowheads="1"/>
          </p:cNvSpPr>
          <p:nvPr/>
        </p:nvSpPr>
        <p:spPr bwMode="auto">
          <a:xfrm>
            <a:off x="4211638" y="3429000"/>
            <a:ext cx="3527425" cy="28892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/>
          <a:p>
            <a:r>
              <a:rPr lang="it-IT" sz="1200">
                <a:latin typeface="Courier New" pitchFamily="49" charset="0"/>
              </a:rPr>
              <a:t>  Expression&lt;Func&lt;int, int&gt;&gt; e = </a:t>
            </a:r>
            <a:endParaRPr lang="en-US" sz="1200">
              <a:latin typeface="Courier New" pitchFamily="49" charset="0"/>
            </a:endParaRPr>
          </a:p>
        </p:txBody>
      </p:sp>
      <p:sp>
        <p:nvSpPr>
          <p:cNvPr id="32777" name="Rectangle 8"/>
          <p:cNvSpPr>
            <a:spLocks noChangeArrowheads="1"/>
          </p:cNvSpPr>
          <p:nvPr/>
        </p:nvSpPr>
        <p:spPr bwMode="auto">
          <a:xfrm>
            <a:off x="2268538" y="2565400"/>
            <a:ext cx="3527425" cy="28892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/>
          <a:p>
            <a:pPr algn="ctr"/>
            <a:r>
              <a:rPr lang="it-IT" sz="1200">
                <a:latin typeface="Courier New" pitchFamily="49" charset="0"/>
              </a:rPr>
              <a:t>  value =&gt; (value + 2) * </a:t>
            </a:r>
            <a:r>
              <a:rPr lang="it-IT" sz="1200" smtClean="0">
                <a:latin typeface="Courier New" pitchFamily="49" charset="0"/>
              </a:rPr>
              <a:t>10</a:t>
            </a:r>
            <a:endParaRPr lang="en-US" sz="1200">
              <a:latin typeface="Courier New" pitchFamily="49" charset="0"/>
            </a:endParaRPr>
          </a:p>
        </p:txBody>
      </p:sp>
      <p:sp>
        <p:nvSpPr>
          <p:cNvPr id="32778" name="Line 9"/>
          <p:cNvSpPr>
            <a:spLocks noChangeShapeType="1"/>
          </p:cNvSpPr>
          <p:nvPr/>
        </p:nvSpPr>
        <p:spPr bwMode="auto">
          <a:xfrm flipH="1">
            <a:off x="2555875" y="2708275"/>
            <a:ext cx="360363" cy="8651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cs-CZ"/>
          </a:p>
        </p:txBody>
      </p:sp>
      <p:sp>
        <p:nvSpPr>
          <p:cNvPr id="32779" name="Line 10"/>
          <p:cNvSpPr>
            <a:spLocks noChangeShapeType="1"/>
          </p:cNvSpPr>
          <p:nvPr/>
        </p:nvSpPr>
        <p:spPr bwMode="auto">
          <a:xfrm>
            <a:off x="5292725" y="2708275"/>
            <a:ext cx="2087563" cy="8651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cs-CZ"/>
          </a:p>
        </p:txBody>
      </p:sp>
      <p:sp>
        <p:nvSpPr>
          <p:cNvPr id="32780" name="Line 11"/>
          <p:cNvSpPr>
            <a:spLocks noChangeShapeType="1"/>
          </p:cNvSpPr>
          <p:nvPr/>
        </p:nvSpPr>
        <p:spPr bwMode="auto">
          <a:xfrm>
            <a:off x="2195513" y="3716338"/>
            <a:ext cx="0" cy="5762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cs-CZ"/>
          </a:p>
        </p:txBody>
      </p:sp>
      <p:sp>
        <p:nvSpPr>
          <p:cNvPr id="32781" name="Line 12"/>
          <p:cNvSpPr>
            <a:spLocks noChangeShapeType="1"/>
          </p:cNvSpPr>
          <p:nvPr/>
        </p:nvSpPr>
        <p:spPr bwMode="auto">
          <a:xfrm>
            <a:off x="6011863" y="3716338"/>
            <a:ext cx="0" cy="5762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cs-CZ"/>
          </a:p>
        </p:txBody>
      </p:sp>
      <p:sp>
        <p:nvSpPr>
          <p:cNvPr id="13" name="Zaoblený obdélník 12"/>
          <p:cNvSpPr/>
          <p:nvPr/>
        </p:nvSpPr>
        <p:spPr>
          <a:xfrm>
            <a:off x="1403648" y="3861048"/>
            <a:ext cx="1512168" cy="21602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 smtClean="0"/>
              <a:t>Compile time generation</a:t>
            </a:r>
            <a:endParaRPr lang="cs-CZ" sz="1000" dirty="0"/>
          </a:p>
        </p:txBody>
      </p:sp>
      <p:sp>
        <p:nvSpPr>
          <p:cNvPr id="14" name="Zaoblený obdélník 13"/>
          <p:cNvSpPr/>
          <p:nvPr/>
        </p:nvSpPr>
        <p:spPr>
          <a:xfrm>
            <a:off x="5220072" y="3861048"/>
            <a:ext cx="1512168" cy="21602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 smtClean="0"/>
              <a:t>Compile time generation</a:t>
            </a:r>
            <a:endParaRPr lang="cs-CZ" sz="1000" dirty="0"/>
          </a:p>
        </p:txBody>
      </p:sp>
    </p:spTree>
    <p:extLst>
      <p:ext uri="{BB962C8B-B14F-4D97-AF65-F5344CB8AC3E}">
        <p14:creationId xmlns:p14="http://schemas.microsoft.com/office/powerpoint/2010/main" val="2436185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smtClean="0"/>
              <a:t>Expression Trees</a:t>
            </a:r>
            <a:endParaRPr lang="cs-CZ" sz="2800" smtClean="0"/>
          </a:p>
        </p:txBody>
      </p:sp>
      <p:sp>
        <p:nvSpPr>
          <p:cNvPr id="33796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67544" y="1196752"/>
            <a:ext cx="8229600" cy="4411662"/>
          </a:xfrm>
          <a:prstGeom prst="rect">
            <a:avLst/>
          </a:prstGeom>
        </p:spPr>
        <p:txBody>
          <a:bodyPr>
            <a:normAutofit fontScale="92500" lnSpcReduction="20000"/>
          </a:bodyPr>
          <a:lstStyle/>
          <a:p>
            <a:r>
              <a:rPr lang="en-US" sz="1200" dirty="0" smtClean="0"/>
              <a:t>Classes inheriting from Expression (since .NET 3.5):</a:t>
            </a:r>
          </a:p>
          <a:p>
            <a:pPr>
              <a:buFontTx/>
              <a:buNone/>
            </a:pPr>
            <a:endParaRPr lang="en-US" sz="1200" dirty="0" smtClean="0"/>
          </a:p>
          <a:p>
            <a:pPr>
              <a:buFontTx/>
              <a:buNone/>
            </a:pPr>
            <a:r>
              <a:rPr lang="en-US" sz="1200" dirty="0" smtClean="0">
                <a:latin typeface="Courier New" pitchFamily="49" charset="0"/>
              </a:rPr>
              <a:t>	</a:t>
            </a:r>
            <a:r>
              <a:rPr lang="en-US" sz="1200" dirty="0" err="1" smtClean="0">
                <a:latin typeface="Courier New" pitchFamily="49" charset="0"/>
              </a:rPr>
              <a:t>System.Linq.Expressions.BinaryExpression</a:t>
            </a:r>
            <a:endParaRPr lang="en-US" sz="1200" dirty="0" smtClean="0">
              <a:latin typeface="Courier New" pitchFamily="49" charset="0"/>
            </a:endParaRPr>
          </a:p>
          <a:p>
            <a:pPr>
              <a:buFontTx/>
              <a:buNone/>
            </a:pPr>
            <a:r>
              <a:rPr lang="en-US" sz="1200" dirty="0" smtClean="0">
                <a:latin typeface="Courier New" pitchFamily="49" charset="0"/>
              </a:rPr>
              <a:t>    </a:t>
            </a:r>
            <a:r>
              <a:rPr lang="en-US" sz="1200" dirty="0" err="1" smtClean="0">
                <a:latin typeface="Courier New" pitchFamily="49" charset="0"/>
              </a:rPr>
              <a:t>System.Linq.Expressions.ConditionalExpression</a:t>
            </a:r>
            <a:endParaRPr lang="en-US" sz="1200" dirty="0" smtClean="0">
              <a:latin typeface="Courier New" pitchFamily="49" charset="0"/>
            </a:endParaRPr>
          </a:p>
          <a:p>
            <a:pPr>
              <a:buFontTx/>
              <a:buNone/>
            </a:pPr>
            <a:r>
              <a:rPr lang="en-US" sz="1200" dirty="0" smtClean="0">
                <a:latin typeface="Courier New" pitchFamily="49" charset="0"/>
              </a:rPr>
              <a:t>    </a:t>
            </a:r>
            <a:r>
              <a:rPr lang="en-US" sz="1200" dirty="0" err="1" smtClean="0">
                <a:latin typeface="Courier New" pitchFamily="49" charset="0"/>
              </a:rPr>
              <a:t>System.Linq.Expressions.ConstantExpression</a:t>
            </a:r>
            <a:endParaRPr lang="en-US" sz="1200" dirty="0" smtClean="0">
              <a:latin typeface="Courier New" pitchFamily="49" charset="0"/>
            </a:endParaRPr>
          </a:p>
          <a:p>
            <a:pPr>
              <a:buFontTx/>
              <a:buNone/>
            </a:pPr>
            <a:r>
              <a:rPr lang="en-US" sz="1200" dirty="0" smtClean="0">
                <a:latin typeface="Courier New" pitchFamily="49" charset="0"/>
              </a:rPr>
              <a:t>    </a:t>
            </a:r>
            <a:r>
              <a:rPr lang="en-US" sz="1200" dirty="0" err="1" smtClean="0">
                <a:latin typeface="Courier New" pitchFamily="49" charset="0"/>
              </a:rPr>
              <a:t>System.Linq.Expressions.InvocationExpression</a:t>
            </a:r>
            <a:endParaRPr lang="en-US" sz="1200" dirty="0" smtClean="0">
              <a:latin typeface="Courier New" pitchFamily="49" charset="0"/>
            </a:endParaRPr>
          </a:p>
          <a:p>
            <a:pPr>
              <a:buFontTx/>
              <a:buNone/>
            </a:pPr>
            <a:r>
              <a:rPr lang="en-US" sz="1200" dirty="0" smtClean="0">
                <a:latin typeface="Courier New" pitchFamily="49" charset="0"/>
              </a:rPr>
              <a:t>    </a:t>
            </a:r>
            <a:r>
              <a:rPr lang="en-US" sz="1200" dirty="0" err="1" smtClean="0">
                <a:latin typeface="Courier New" pitchFamily="49" charset="0"/>
              </a:rPr>
              <a:t>System.Linq.Expressions.LambdaExpression</a:t>
            </a:r>
            <a:endParaRPr lang="en-US" sz="1200" dirty="0" smtClean="0">
              <a:latin typeface="Courier New" pitchFamily="49" charset="0"/>
            </a:endParaRPr>
          </a:p>
          <a:p>
            <a:pPr>
              <a:buFontTx/>
              <a:buNone/>
            </a:pPr>
            <a:r>
              <a:rPr lang="en-US" sz="1200" dirty="0" smtClean="0">
                <a:latin typeface="Courier New" pitchFamily="49" charset="0"/>
              </a:rPr>
              <a:t>    </a:t>
            </a:r>
            <a:r>
              <a:rPr lang="en-US" sz="1200" dirty="0" err="1" smtClean="0">
                <a:latin typeface="Courier New" pitchFamily="49" charset="0"/>
              </a:rPr>
              <a:t>System.Linq.Expressions.MemberExpression</a:t>
            </a:r>
            <a:endParaRPr lang="en-US" sz="1200" dirty="0" smtClean="0">
              <a:latin typeface="Courier New" pitchFamily="49" charset="0"/>
            </a:endParaRPr>
          </a:p>
          <a:p>
            <a:pPr>
              <a:buFontTx/>
              <a:buNone/>
            </a:pPr>
            <a:r>
              <a:rPr lang="en-US" sz="1200" dirty="0" smtClean="0">
                <a:latin typeface="Courier New" pitchFamily="49" charset="0"/>
              </a:rPr>
              <a:t>    </a:t>
            </a:r>
            <a:r>
              <a:rPr lang="en-US" sz="1200" dirty="0" err="1" smtClean="0">
                <a:latin typeface="Courier New" pitchFamily="49" charset="0"/>
              </a:rPr>
              <a:t>System.Linq.Expressions.MethodCallExpression</a:t>
            </a:r>
            <a:endParaRPr lang="en-US" sz="1200" dirty="0" smtClean="0">
              <a:latin typeface="Courier New" pitchFamily="49" charset="0"/>
            </a:endParaRPr>
          </a:p>
          <a:p>
            <a:pPr>
              <a:buFontTx/>
              <a:buNone/>
            </a:pPr>
            <a:r>
              <a:rPr lang="en-US" sz="1200" dirty="0" smtClean="0">
                <a:latin typeface="Courier New" pitchFamily="49" charset="0"/>
              </a:rPr>
              <a:t>    </a:t>
            </a:r>
            <a:r>
              <a:rPr lang="en-US" sz="1200" dirty="0" err="1" smtClean="0">
                <a:latin typeface="Courier New" pitchFamily="49" charset="0"/>
              </a:rPr>
              <a:t>System.Linq.Expressions.NewExpression</a:t>
            </a:r>
            <a:endParaRPr lang="en-US" sz="1200" dirty="0" smtClean="0">
              <a:latin typeface="Courier New" pitchFamily="49" charset="0"/>
            </a:endParaRPr>
          </a:p>
          <a:p>
            <a:pPr>
              <a:buFontTx/>
              <a:buNone/>
            </a:pPr>
            <a:r>
              <a:rPr lang="en-US" sz="1200" dirty="0" smtClean="0">
                <a:latin typeface="Courier New" pitchFamily="49" charset="0"/>
              </a:rPr>
              <a:t>    </a:t>
            </a:r>
            <a:r>
              <a:rPr lang="en-US" sz="1200" dirty="0" err="1" smtClean="0">
                <a:latin typeface="Courier New" pitchFamily="49" charset="0"/>
              </a:rPr>
              <a:t>System.Linq.Expressions.NewArrayExpression</a:t>
            </a:r>
            <a:endParaRPr lang="en-US" sz="1200" dirty="0" smtClean="0">
              <a:latin typeface="Courier New" pitchFamily="49" charset="0"/>
            </a:endParaRPr>
          </a:p>
          <a:p>
            <a:pPr>
              <a:buFontTx/>
              <a:buNone/>
            </a:pPr>
            <a:r>
              <a:rPr lang="en-US" sz="1200" dirty="0" smtClean="0">
                <a:latin typeface="Courier New" pitchFamily="49" charset="0"/>
              </a:rPr>
              <a:t>    </a:t>
            </a:r>
            <a:r>
              <a:rPr lang="en-US" sz="1200" dirty="0" err="1" smtClean="0">
                <a:latin typeface="Courier New" pitchFamily="49" charset="0"/>
              </a:rPr>
              <a:t>System.Linq.Expressions.MemberInitExpression</a:t>
            </a:r>
            <a:endParaRPr lang="en-US" sz="1200" dirty="0" smtClean="0">
              <a:latin typeface="Courier New" pitchFamily="49" charset="0"/>
            </a:endParaRPr>
          </a:p>
          <a:p>
            <a:pPr>
              <a:buFontTx/>
              <a:buNone/>
            </a:pPr>
            <a:r>
              <a:rPr lang="en-US" sz="1200" dirty="0" smtClean="0">
                <a:latin typeface="Courier New" pitchFamily="49" charset="0"/>
              </a:rPr>
              <a:t>    </a:t>
            </a:r>
            <a:r>
              <a:rPr lang="en-US" sz="1200" dirty="0" err="1" smtClean="0">
                <a:latin typeface="Courier New" pitchFamily="49" charset="0"/>
              </a:rPr>
              <a:t>System.Linq.Expressions.ListInitExpression</a:t>
            </a:r>
            <a:endParaRPr lang="en-US" sz="1200" dirty="0" smtClean="0">
              <a:latin typeface="Courier New" pitchFamily="49" charset="0"/>
            </a:endParaRPr>
          </a:p>
          <a:p>
            <a:pPr>
              <a:buFontTx/>
              <a:buNone/>
            </a:pPr>
            <a:r>
              <a:rPr lang="en-US" sz="1200" dirty="0" smtClean="0">
                <a:latin typeface="Courier New" pitchFamily="49" charset="0"/>
              </a:rPr>
              <a:t>    </a:t>
            </a:r>
            <a:r>
              <a:rPr lang="en-US" sz="1200" dirty="0" err="1" smtClean="0">
                <a:latin typeface="Courier New" pitchFamily="49" charset="0"/>
              </a:rPr>
              <a:t>System.Linq.Expressions.ParameterExpression</a:t>
            </a:r>
            <a:endParaRPr lang="en-US" sz="1200" dirty="0" smtClean="0">
              <a:latin typeface="Courier New" pitchFamily="49" charset="0"/>
            </a:endParaRPr>
          </a:p>
          <a:p>
            <a:pPr>
              <a:buFontTx/>
              <a:buNone/>
            </a:pPr>
            <a:r>
              <a:rPr lang="en-US" sz="1200" dirty="0" smtClean="0">
                <a:latin typeface="Courier New" pitchFamily="49" charset="0"/>
              </a:rPr>
              <a:t>    </a:t>
            </a:r>
            <a:r>
              <a:rPr lang="en-US" sz="1200" dirty="0" err="1" smtClean="0">
                <a:latin typeface="Courier New" pitchFamily="49" charset="0"/>
              </a:rPr>
              <a:t>System.Linq.Expressions.TypeBinaryExpression</a:t>
            </a:r>
            <a:endParaRPr lang="en-US" sz="1200" dirty="0" smtClean="0">
              <a:latin typeface="Courier New" pitchFamily="49" charset="0"/>
            </a:endParaRPr>
          </a:p>
          <a:p>
            <a:pPr>
              <a:buFontTx/>
              <a:buNone/>
            </a:pPr>
            <a:r>
              <a:rPr lang="en-US" sz="1200" dirty="0" smtClean="0">
                <a:latin typeface="Courier New" pitchFamily="49" charset="0"/>
              </a:rPr>
              <a:t>    </a:t>
            </a:r>
            <a:r>
              <a:rPr lang="en-US" sz="1200" dirty="0" err="1" smtClean="0">
                <a:latin typeface="Courier New" pitchFamily="49" charset="0"/>
              </a:rPr>
              <a:t>System.Linq.Expressions.UnaryExpression</a:t>
            </a:r>
            <a:endParaRPr lang="en-US" sz="1200" dirty="0" smtClean="0">
              <a:latin typeface="Courier New" pitchFamily="49" charset="0"/>
            </a:endParaRPr>
          </a:p>
          <a:p>
            <a:pPr>
              <a:buFontTx/>
              <a:buNone/>
            </a:pPr>
            <a:r>
              <a:rPr lang="en-US" sz="1200" dirty="0" smtClean="0">
                <a:latin typeface="Courier New" pitchFamily="49" charset="0"/>
              </a:rPr>
              <a:t>	</a:t>
            </a:r>
          </a:p>
          <a:p>
            <a:pPr>
              <a:buFont typeface="Arial" pitchFamily="34" charset="0"/>
              <a:buChar char="•"/>
            </a:pPr>
            <a:r>
              <a:rPr lang="en-US" sz="1200" dirty="0" smtClean="0"/>
              <a:t>New classes inheriting from Expression (since .NET 4.0):</a:t>
            </a:r>
          </a:p>
          <a:p>
            <a:pPr>
              <a:buFontTx/>
              <a:buNone/>
            </a:pPr>
            <a:r>
              <a:rPr lang="en-US" sz="1200" dirty="0" smtClean="0">
                <a:latin typeface="Courier New" pitchFamily="49" charset="0"/>
              </a:rPr>
              <a:t>	</a:t>
            </a:r>
          </a:p>
          <a:p>
            <a:pPr>
              <a:buFontTx/>
              <a:buNone/>
            </a:pPr>
            <a:r>
              <a:rPr lang="en-US" sz="1200" dirty="0" smtClean="0">
                <a:latin typeface="Courier New" pitchFamily="49" charset="0"/>
              </a:rPr>
              <a:t>    </a:t>
            </a:r>
            <a:r>
              <a:rPr lang="en-US" sz="1200" dirty="0" err="1" smtClean="0">
                <a:latin typeface="Courier New" pitchFamily="49" charset="0"/>
              </a:rPr>
              <a:t>System.Linq.Expressions.BlockExpression</a:t>
            </a:r>
            <a:endParaRPr lang="en-US" sz="1200" dirty="0" smtClean="0">
              <a:latin typeface="Courier New" pitchFamily="49" charset="0"/>
            </a:endParaRPr>
          </a:p>
          <a:p>
            <a:pPr>
              <a:buFontTx/>
              <a:buNone/>
            </a:pPr>
            <a:r>
              <a:rPr lang="en-US" sz="1200" dirty="0" smtClean="0">
                <a:latin typeface="Courier New" pitchFamily="49" charset="0"/>
              </a:rPr>
              <a:t>    </a:t>
            </a:r>
            <a:r>
              <a:rPr lang="en-US" sz="1200" dirty="0" err="1" smtClean="0">
                <a:latin typeface="Courier New" pitchFamily="49" charset="0"/>
              </a:rPr>
              <a:t>System.Linq.Expressions.LoopExpression</a:t>
            </a:r>
            <a:endParaRPr lang="en-US" sz="1200" dirty="0" smtClean="0">
              <a:latin typeface="Courier New" pitchFamily="49" charset="0"/>
            </a:endParaRPr>
          </a:p>
          <a:p>
            <a:pPr>
              <a:buFontTx/>
              <a:buNone/>
            </a:pPr>
            <a:r>
              <a:rPr lang="en-US" sz="1200" dirty="0" smtClean="0">
                <a:latin typeface="Courier New" pitchFamily="49" charset="0"/>
              </a:rPr>
              <a:t>    </a:t>
            </a:r>
            <a:r>
              <a:rPr lang="en-US" sz="1200" dirty="0" err="1" smtClean="0">
                <a:latin typeface="Courier New" pitchFamily="49" charset="0"/>
              </a:rPr>
              <a:t>System.Linq.Expressions.TryExpression</a:t>
            </a:r>
            <a:endParaRPr lang="en-US" sz="1200" dirty="0" smtClean="0">
              <a:latin typeface="Courier New" pitchFamily="49" charset="0"/>
            </a:endParaRPr>
          </a:p>
          <a:p>
            <a:pPr>
              <a:buFontTx/>
              <a:buNone/>
            </a:pPr>
            <a:r>
              <a:rPr lang="en-US" sz="1200" dirty="0" smtClean="0">
                <a:latin typeface="Courier New" pitchFamily="49" charset="0"/>
              </a:rPr>
              <a:t>		…</a:t>
            </a:r>
          </a:p>
          <a:p>
            <a:pPr>
              <a:buFontTx/>
              <a:buNone/>
            </a:pPr>
            <a:r>
              <a:rPr lang="en-US" sz="1200" dirty="0" smtClean="0">
                <a:latin typeface="Courier New" pitchFamily="49" charset="0"/>
              </a:rPr>
              <a:t> </a:t>
            </a:r>
            <a:endParaRPr lang="en-US" sz="1200" dirty="0" smtClean="0"/>
          </a:p>
          <a:p>
            <a:pPr>
              <a:buFontTx/>
              <a:buNone/>
            </a:pPr>
            <a:endParaRPr lang="en-US" sz="1200" dirty="0" smtClean="0"/>
          </a:p>
        </p:txBody>
      </p:sp>
    </p:spTree>
    <p:extLst>
      <p:ext uri="{BB962C8B-B14F-4D97-AF65-F5344CB8AC3E}">
        <p14:creationId xmlns:p14="http://schemas.microsoft.com/office/powerpoint/2010/main" val="1593160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Expression Trees and LINQ</a:t>
            </a:r>
            <a:endParaRPr lang="cs-CZ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15604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Lambda Expressions as Expression Trees</a:t>
            </a:r>
            <a:endParaRPr lang="cs-CZ" sz="3600" dirty="0" smtClean="0"/>
          </a:p>
        </p:txBody>
      </p:sp>
      <p:sp>
        <p:nvSpPr>
          <p:cNvPr id="32772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68313" y="998363"/>
            <a:ext cx="8229600" cy="5150197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endParaRPr lang="en-US" sz="1200" dirty="0" smtClean="0"/>
          </a:p>
          <a:p>
            <a:pPr>
              <a:buFontTx/>
              <a:buNone/>
            </a:pPr>
            <a:endParaRPr lang="en-US" sz="1200" dirty="0" smtClean="0"/>
          </a:p>
        </p:txBody>
      </p:sp>
      <p:sp>
        <p:nvSpPr>
          <p:cNvPr id="32773" name="Rectangle 4"/>
          <p:cNvSpPr>
            <a:spLocks noChangeArrowheads="1"/>
          </p:cNvSpPr>
          <p:nvPr/>
        </p:nvSpPr>
        <p:spPr bwMode="auto">
          <a:xfrm>
            <a:off x="468313" y="2995960"/>
            <a:ext cx="3600450" cy="194468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/>
          <a:p>
            <a:r>
              <a:rPr lang="it-IT" sz="1200">
                <a:latin typeface="Courier New" pitchFamily="49" charset="0"/>
              </a:rPr>
              <a:t>  IL_0000:  ldarg.0</a:t>
            </a:r>
          </a:p>
          <a:p>
            <a:r>
              <a:rPr lang="it-IT" sz="1200">
                <a:latin typeface="Courier New" pitchFamily="49" charset="0"/>
              </a:rPr>
              <a:t>  IL_0001:  ldc.i4.2</a:t>
            </a:r>
          </a:p>
          <a:p>
            <a:r>
              <a:rPr lang="it-IT" sz="1200">
                <a:latin typeface="Courier New" pitchFamily="49" charset="0"/>
              </a:rPr>
              <a:t>  IL_0002:  add</a:t>
            </a:r>
          </a:p>
          <a:p>
            <a:r>
              <a:rPr lang="it-IT" sz="1200">
                <a:latin typeface="Courier New" pitchFamily="49" charset="0"/>
              </a:rPr>
              <a:t>  IL_0003:  ldc.i4.s   10</a:t>
            </a:r>
          </a:p>
          <a:p>
            <a:r>
              <a:rPr lang="it-IT" sz="1200">
                <a:latin typeface="Courier New" pitchFamily="49" charset="0"/>
              </a:rPr>
              <a:t>  IL_0005:  mul</a:t>
            </a:r>
          </a:p>
          <a:p>
            <a:r>
              <a:rPr lang="it-IT" sz="1200">
                <a:latin typeface="Courier New" pitchFamily="49" charset="0"/>
              </a:rPr>
              <a:t>  IL_0006:  stloc.0</a:t>
            </a:r>
          </a:p>
          <a:p>
            <a:r>
              <a:rPr lang="it-IT" sz="1200">
                <a:latin typeface="Courier New" pitchFamily="49" charset="0"/>
              </a:rPr>
              <a:t>  IL_0007:  br.s       IL_0009</a:t>
            </a:r>
          </a:p>
          <a:p>
            <a:r>
              <a:rPr lang="it-IT" sz="1200">
                <a:latin typeface="Courier New" pitchFamily="49" charset="0"/>
              </a:rPr>
              <a:t>  IL_0009:  ldloc.0</a:t>
            </a:r>
          </a:p>
          <a:p>
            <a:r>
              <a:rPr lang="it-IT" sz="1200">
                <a:latin typeface="Courier New" pitchFamily="49" charset="0"/>
              </a:rPr>
              <a:t>  IL_000a:  ret</a:t>
            </a:r>
            <a:endParaRPr lang="en-US" sz="1200">
              <a:latin typeface="Courier New" pitchFamily="49" charset="0"/>
            </a:endParaRPr>
          </a:p>
        </p:txBody>
      </p:sp>
      <p:sp>
        <p:nvSpPr>
          <p:cNvPr id="32774" name="Rectangle 5"/>
          <p:cNvSpPr>
            <a:spLocks noChangeArrowheads="1"/>
          </p:cNvSpPr>
          <p:nvPr/>
        </p:nvSpPr>
        <p:spPr bwMode="auto">
          <a:xfrm>
            <a:off x="4211638" y="2995960"/>
            <a:ext cx="3600450" cy="194468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/>
          <a:p>
            <a:r>
              <a:rPr lang="it-IT" sz="1200" dirty="0" smtClean="0">
                <a:latin typeface="Courier New" pitchFamily="49" charset="0"/>
              </a:rPr>
              <a:t>new LambdaExpression(</a:t>
            </a:r>
            <a:endParaRPr lang="it-IT" sz="1200" dirty="0">
              <a:latin typeface="Courier New" pitchFamily="49" charset="0"/>
            </a:endParaRPr>
          </a:p>
          <a:p>
            <a:r>
              <a:rPr lang="it-IT" sz="1200" dirty="0">
                <a:latin typeface="Courier New" pitchFamily="49" charset="0"/>
              </a:rPr>
              <a:t>  </a:t>
            </a:r>
            <a:r>
              <a:rPr lang="it-IT" sz="1200" dirty="0" smtClean="0">
                <a:latin typeface="Courier New" pitchFamily="49" charset="0"/>
              </a:rPr>
              <a:t>new BinaryExpression(</a:t>
            </a:r>
            <a:endParaRPr lang="it-IT" sz="1200" dirty="0">
              <a:latin typeface="Courier New" pitchFamily="49" charset="0"/>
            </a:endParaRPr>
          </a:p>
          <a:p>
            <a:r>
              <a:rPr lang="it-IT" sz="1200" dirty="0">
                <a:latin typeface="Courier New" pitchFamily="49" charset="0"/>
              </a:rPr>
              <a:t>    </a:t>
            </a:r>
            <a:r>
              <a:rPr lang="it-IT" sz="1200" dirty="0" smtClean="0">
                <a:latin typeface="Courier New" pitchFamily="49" charset="0"/>
              </a:rPr>
              <a:t>new BinaryExpression(</a:t>
            </a:r>
            <a:endParaRPr lang="it-IT" sz="1200" dirty="0">
              <a:latin typeface="Courier New" pitchFamily="49" charset="0"/>
            </a:endParaRPr>
          </a:p>
          <a:p>
            <a:r>
              <a:rPr lang="it-IT" sz="1200" dirty="0">
                <a:latin typeface="Courier New" pitchFamily="49" charset="0"/>
              </a:rPr>
              <a:t>      ParameterExpression(“value”)</a:t>
            </a:r>
          </a:p>
          <a:p>
            <a:r>
              <a:rPr lang="it-IT" sz="1200" dirty="0">
                <a:latin typeface="Courier New" pitchFamily="49" charset="0"/>
              </a:rPr>
              <a:t>      ConstantExpression(2</a:t>
            </a:r>
            <a:r>
              <a:rPr lang="it-IT" sz="1200" dirty="0" smtClean="0">
                <a:latin typeface="Courier New" pitchFamily="49" charset="0"/>
              </a:rPr>
              <a:t>)</a:t>
            </a:r>
          </a:p>
          <a:p>
            <a:r>
              <a:rPr lang="it-IT" sz="1200" dirty="0" smtClean="0">
                <a:latin typeface="Courier New" pitchFamily="49" charset="0"/>
              </a:rPr>
              <a:t>    )</a:t>
            </a:r>
            <a:endParaRPr lang="it-IT" sz="1200" dirty="0">
              <a:latin typeface="Courier New" pitchFamily="49" charset="0"/>
            </a:endParaRPr>
          </a:p>
          <a:p>
            <a:r>
              <a:rPr lang="it-IT" sz="1200" dirty="0">
                <a:latin typeface="Courier New" pitchFamily="49" charset="0"/>
              </a:rPr>
              <a:t>    ConstantExpression(10</a:t>
            </a:r>
            <a:r>
              <a:rPr lang="it-IT" sz="1200" dirty="0" smtClean="0">
                <a:latin typeface="Courier New" pitchFamily="49" charset="0"/>
              </a:rPr>
              <a:t>)</a:t>
            </a:r>
          </a:p>
          <a:p>
            <a:r>
              <a:rPr lang="it-IT" sz="1200" dirty="0">
                <a:latin typeface="Courier New" pitchFamily="49" charset="0"/>
              </a:rPr>
              <a:t> </a:t>
            </a:r>
            <a:r>
              <a:rPr lang="it-IT" sz="1200" dirty="0" smtClean="0">
                <a:latin typeface="Courier New" pitchFamily="49" charset="0"/>
              </a:rPr>
              <a:t> )</a:t>
            </a:r>
          </a:p>
          <a:p>
            <a:r>
              <a:rPr lang="it-IT" sz="1200" dirty="0">
                <a:latin typeface="Courier New" pitchFamily="49" charset="0"/>
              </a:rPr>
              <a:t>)</a:t>
            </a:r>
            <a:endParaRPr lang="en-US" sz="1200" dirty="0">
              <a:latin typeface="Courier New" pitchFamily="49" charset="0"/>
            </a:endParaRPr>
          </a:p>
        </p:txBody>
      </p:sp>
      <p:sp>
        <p:nvSpPr>
          <p:cNvPr id="32775" name="Rectangle 6"/>
          <p:cNvSpPr>
            <a:spLocks noChangeArrowheads="1"/>
          </p:cNvSpPr>
          <p:nvPr/>
        </p:nvSpPr>
        <p:spPr bwMode="auto">
          <a:xfrm>
            <a:off x="539750" y="2132360"/>
            <a:ext cx="3527425" cy="28892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/>
          <a:p>
            <a:r>
              <a:rPr lang="it-IT" sz="1200">
                <a:latin typeface="Courier New" pitchFamily="49" charset="0"/>
              </a:rPr>
              <a:t>  Func&lt;int, int&gt; f = </a:t>
            </a:r>
            <a:endParaRPr lang="en-US" sz="1200">
              <a:latin typeface="Courier New" pitchFamily="49" charset="0"/>
            </a:endParaRPr>
          </a:p>
        </p:txBody>
      </p:sp>
      <p:sp>
        <p:nvSpPr>
          <p:cNvPr id="32776" name="Rectangle 7"/>
          <p:cNvSpPr>
            <a:spLocks noChangeArrowheads="1"/>
          </p:cNvSpPr>
          <p:nvPr/>
        </p:nvSpPr>
        <p:spPr bwMode="auto">
          <a:xfrm>
            <a:off x="4211638" y="2132360"/>
            <a:ext cx="3527425" cy="28892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/>
          <a:p>
            <a:r>
              <a:rPr lang="it-IT" sz="1200">
                <a:latin typeface="Courier New" pitchFamily="49" charset="0"/>
              </a:rPr>
              <a:t>  Expression&lt;Func&lt;int, int&gt;&gt; e = </a:t>
            </a:r>
            <a:endParaRPr lang="en-US" sz="1200">
              <a:latin typeface="Courier New" pitchFamily="49" charset="0"/>
            </a:endParaRPr>
          </a:p>
        </p:txBody>
      </p:sp>
      <p:sp>
        <p:nvSpPr>
          <p:cNvPr id="32777" name="Rectangle 8"/>
          <p:cNvSpPr>
            <a:spLocks noChangeArrowheads="1"/>
          </p:cNvSpPr>
          <p:nvPr/>
        </p:nvSpPr>
        <p:spPr bwMode="auto">
          <a:xfrm>
            <a:off x="2268538" y="1268760"/>
            <a:ext cx="3527425" cy="28892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/>
          <a:p>
            <a:pPr algn="ctr"/>
            <a:r>
              <a:rPr lang="it-IT" sz="1200">
                <a:latin typeface="Courier New" pitchFamily="49" charset="0"/>
              </a:rPr>
              <a:t>  value =&gt; (value + 2) * </a:t>
            </a:r>
            <a:r>
              <a:rPr lang="it-IT" sz="1200" smtClean="0">
                <a:latin typeface="Courier New" pitchFamily="49" charset="0"/>
              </a:rPr>
              <a:t>10</a:t>
            </a:r>
            <a:endParaRPr lang="en-US" sz="1200">
              <a:latin typeface="Courier New" pitchFamily="49" charset="0"/>
            </a:endParaRPr>
          </a:p>
        </p:txBody>
      </p:sp>
      <p:sp>
        <p:nvSpPr>
          <p:cNvPr id="32778" name="Line 9"/>
          <p:cNvSpPr>
            <a:spLocks noChangeShapeType="1"/>
          </p:cNvSpPr>
          <p:nvPr/>
        </p:nvSpPr>
        <p:spPr bwMode="auto">
          <a:xfrm flipH="1">
            <a:off x="2555875" y="1411635"/>
            <a:ext cx="360363" cy="8651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cs-CZ"/>
          </a:p>
        </p:txBody>
      </p:sp>
      <p:sp>
        <p:nvSpPr>
          <p:cNvPr id="32779" name="Line 10"/>
          <p:cNvSpPr>
            <a:spLocks noChangeShapeType="1"/>
          </p:cNvSpPr>
          <p:nvPr/>
        </p:nvSpPr>
        <p:spPr bwMode="auto">
          <a:xfrm>
            <a:off x="5292725" y="1411635"/>
            <a:ext cx="2087563" cy="8651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cs-CZ"/>
          </a:p>
        </p:txBody>
      </p:sp>
      <p:sp>
        <p:nvSpPr>
          <p:cNvPr id="32780" name="Line 11"/>
          <p:cNvSpPr>
            <a:spLocks noChangeShapeType="1"/>
          </p:cNvSpPr>
          <p:nvPr/>
        </p:nvSpPr>
        <p:spPr bwMode="auto">
          <a:xfrm>
            <a:off x="2195513" y="2419698"/>
            <a:ext cx="0" cy="5762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cs-CZ"/>
          </a:p>
        </p:txBody>
      </p:sp>
      <p:sp>
        <p:nvSpPr>
          <p:cNvPr id="32781" name="Line 12"/>
          <p:cNvSpPr>
            <a:spLocks noChangeShapeType="1"/>
          </p:cNvSpPr>
          <p:nvPr/>
        </p:nvSpPr>
        <p:spPr bwMode="auto">
          <a:xfrm>
            <a:off x="6011863" y="2419698"/>
            <a:ext cx="0" cy="5762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cs-CZ"/>
          </a:p>
        </p:txBody>
      </p:sp>
      <p:sp>
        <p:nvSpPr>
          <p:cNvPr id="13" name="Zaoblený obdélník 12"/>
          <p:cNvSpPr/>
          <p:nvPr/>
        </p:nvSpPr>
        <p:spPr>
          <a:xfrm>
            <a:off x="1403648" y="2564408"/>
            <a:ext cx="1512168" cy="21602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 smtClean="0"/>
              <a:t>Compile time generation</a:t>
            </a:r>
            <a:endParaRPr lang="cs-CZ" sz="1000" dirty="0"/>
          </a:p>
        </p:txBody>
      </p:sp>
      <p:sp>
        <p:nvSpPr>
          <p:cNvPr id="14" name="Zaoblený obdélník 13"/>
          <p:cNvSpPr/>
          <p:nvPr/>
        </p:nvSpPr>
        <p:spPr>
          <a:xfrm>
            <a:off x="5220072" y="2564408"/>
            <a:ext cx="1512168" cy="21602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 smtClean="0"/>
              <a:t>Compile time generation</a:t>
            </a:r>
            <a:endParaRPr lang="cs-CZ" sz="1000" dirty="0"/>
          </a:p>
        </p:txBody>
      </p:sp>
      <p:sp>
        <p:nvSpPr>
          <p:cNvPr id="15" name="Rectangle 4"/>
          <p:cNvSpPr>
            <a:spLocks noChangeArrowheads="1"/>
          </p:cNvSpPr>
          <p:nvPr/>
        </p:nvSpPr>
        <p:spPr bwMode="auto">
          <a:xfrm>
            <a:off x="432706" y="6165304"/>
            <a:ext cx="3600450" cy="43204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/>
          <a:p>
            <a:pPr algn="ctr"/>
            <a:r>
              <a:rPr lang="it-IT" sz="1200" dirty="0" smtClean="0">
                <a:latin typeface="Courier New" pitchFamily="49" charset="0"/>
              </a:rPr>
              <a:t>machine code (e.g. x86)</a:t>
            </a:r>
          </a:p>
          <a:p>
            <a:pPr algn="ctr"/>
            <a:r>
              <a:rPr lang="it-IT" sz="1200" dirty="0" smtClean="0">
                <a:latin typeface="+mn-lt"/>
              </a:rPr>
              <a:t>(code actually executed by real CPU)</a:t>
            </a:r>
            <a:endParaRPr lang="en-US" sz="1200" dirty="0">
              <a:latin typeface="+mn-lt"/>
            </a:endParaRPr>
          </a:p>
        </p:txBody>
      </p:sp>
      <p:sp>
        <p:nvSpPr>
          <p:cNvPr id="17" name="Line 11"/>
          <p:cNvSpPr>
            <a:spLocks noChangeShapeType="1"/>
          </p:cNvSpPr>
          <p:nvPr/>
        </p:nvSpPr>
        <p:spPr bwMode="auto">
          <a:xfrm>
            <a:off x="1007604" y="4940648"/>
            <a:ext cx="0" cy="122465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cs-CZ"/>
          </a:p>
        </p:txBody>
      </p:sp>
      <p:sp>
        <p:nvSpPr>
          <p:cNvPr id="16" name="Zaoblený obdélník 15"/>
          <p:cNvSpPr/>
          <p:nvPr/>
        </p:nvSpPr>
        <p:spPr>
          <a:xfrm>
            <a:off x="107504" y="5805264"/>
            <a:ext cx="2016224" cy="216024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 smtClean="0"/>
              <a:t>Runtime time generation by JIT</a:t>
            </a:r>
            <a:endParaRPr lang="cs-CZ" sz="1000" dirty="0"/>
          </a:p>
        </p:txBody>
      </p:sp>
    </p:spTree>
    <p:extLst>
      <p:ext uri="{BB962C8B-B14F-4D97-AF65-F5344CB8AC3E}">
        <p14:creationId xmlns:p14="http://schemas.microsoft.com/office/powerpoint/2010/main" val="1808737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1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400" dirty="0" smtClean="0"/>
              <a:t>Expression Trees to Dynamic Methods (via Implicit </a:t>
            </a:r>
            <a:r>
              <a:rPr lang="en-US" sz="2400" dirty="0" err="1" smtClean="0"/>
              <a:t>Reflection.Emit</a:t>
            </a:r>
            <a:r>
              <a:rPr lang="en-US" sz="2400" dirty="0" smtClean="0"/>
              <a:t>)</a:t>
            </a:r>
            <a:endParaRPr lang="cs-CZ" sz="2400" dirty="0" smtClean="0"/>
          </a:p>
        </p:txBody>
      </p:sp>
      <p:sp>
        <p:nvSpPr>
          <p:cNvPr id="32772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124744"/>
            <a:ext cx="8229600" cy="5006181"/>
          </a:xfrm>
          <a:prstGeom prst="rect">
            <a:avLst/>
          </a:prstGeom>
        </p:spPr>
        <p:txBody>
          <a:bodyPr/>
          <a:lstStyle/>
          <a:p>
            <a:r>
              <a:rPr lang="en-US" sz="1800" dirty="0" smtClean="0"/>
              <a:t>Runtime generation of CIL code of a dynamic method from expression tree instance:</a:t>
            </a:r>
            <a:endParaRPr lang="en-US" sz="1200" dirty="0" smtClean="0"/>
          </a:p>
          <a:p>
            <a:pPr>
              <a:buFontTx/>
              <a:buNone/>
            </a:pPr>
            <a:endParaRPr lang="en-US" sz="1200" dirty="0" smtClean="0"/>
          </a:p>
        </p:txBody>
      </p:sp>
      <p:sp>
        <p:nvSpPr>
          <p:cNvPr id="32773" name="Rectangle 4"/>
          <p:cNvSpPr>
            <a:spLocks noChangeArrowheads="1"/>
          </p:cNvSpPr>
          <p:nvPr/>
        </p:nvSpPr>
        <p:spPr bwMode="auto">
          <a:xfrm>
            <a:off x="468313" y="3283992"/>
            <a:ext cx="3600450" cy="194468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/>
          <a:p>
            <a:r>
              <a:rPr lang="it-IT" sz="1200">
                <a:latin typeface="Courier New" pitchFamily="49" charset="0"/>
              </a:rPr>
              <a:t>  IL_0000:  ldarg.0</a:t>
            </a:r>
          </a:p>
          <a:p>
            <a:r>
              <a:rPr lang="it-IT" sz="1200">
                <a:latin typeface="Courier New" pitchFamily="49" charset="0"/>
              </a:rPr>
              <a:t>  IL_0001:  ldc.i4.2</a:t>
            </a:r>
          </a:p>
          <a:p>
            <a:r>
              <a:rPr lang="it-IT" sz="1200">
                <a:latin typeface="Courier New" pitchFamily="49" charset="0"/>
              </a:rPr>
              <a:t>  IL_0002:  add</a:t>
            </a:r>
          </a:p>
          <a:p>
            <a:r>
              <a:rPr lang="it-IT" sz="1200">
                <a:latin typeface="Courier New" pitchFamily="49" charset="0"/>
              </a:rPr>
              <a:t>  IL_0003:  ldc.i4.s   10</a:t>
            </a:r>
          </a:p>
          <a:p>
            <a:r>
              <a:rPr lang="it-IT" sz="1200">
                <a:latin typeface="Courier New" pitchFamily="49" charset="0"/>
              </a:rPr>
              <a:t>  IL_0005:  mul</a:t>
            </a:r>
          </a:p>
          <a:p>
            <a:r>
              <a:rPr lang="it-IT" sz="1200">
                <a:latin typeface="Courier New" pitchFamily="49" charset="0"/>
              </a:rPr>
              <a:t>  IL_0006:  stloc.0</a:t>
            </a:r>
          </a:p>
          <a:p>
            <a:r>
              <a:rPr lang="it-IT" sz="1200">
                <a:latin typeface="Courier New" pitchFamily="49" charset="0"/>
              </a:rPr>
              <a:t>  IL_0007:  br.s       IL_0009</a:t>
            </a:r>
          </a:p>
          <a:p>
            <a:r>
              <a:rPr lang="it-IT" sz="1200">
                <a:latin typeface="Courier New" pitchFamily="49" charset="0"/>
              </a:rPr>
              <a:t>  IL_0009:  ldloc.0</a:t>
            </a:r>
          </a:p>
          <a:p>
            <a:r>
              <a:rPr lang="it-IT" sz="1200">
                <a:latin typeface="Courier New" pitchFamily="49" charset="0"/>
              </a:rPr>
              <a:t>  IL_000a:  ret</a:t>
            </a:r>
            <a:endParaRPr lang="en-US" sz="1200">
              <a:latin typeface="Courier New" pitchFamily="49" charset="0"/>
            </a:endParaRPr>
          </a:p>
        </p:txBody>
      </p:sp>
      <p:sp>
        <p:nvSpPr>
          <p:cNvPr id="32774" name="Rectangle 5"/>
          <p:cNvSpPr>
            <a:spLocks noChangeArrowheads="1"/>
          </p:cNvSpPr>
          <p:nvPr/>
        </p:nvSpPr>
        <p:spPr bwMode="auto">
          <a:xfrm>
            <a:off x="4211638" y="3283992"/>
            <a:ext cx="3600450" cy="194468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/>
          <a:p>
            <a:r>
              <a:rPr lang="it-IT" sz="1200" dirty="0" smtClean="0">
                <a:latin typeface="Courier New" pitchFamily="49" charset="0"/>
              </a:rPr>
              <a:t>new LambdaExpression(</a:t>
            </a:r>
            <a:endParaRPr lang="it-IT" sz="1200" dirty="0">
              <a:latin typeface="Courier New" pitchFamily="49" charset="0"/>
            </a:endParaRPr>
          </a:p>
          <a:p>
            <a:r>
              <a:rPr lang="it-IT" sz="1200" dirty="0">
                <a:latin typeface="Courier New" pitchFamily="49" charset="0"/>
              </a:rPr>
              <a:t>  </a:t>
            </a:r>
            <a:r>
              <a:rPr lang="it-IT" sz="1200" dirty="0" smtClean="0">
                <a:latin typeface="Courier New" pitchFamily="49" charset="0"/>
              </a:rPr>
              <a:t>new BinaryExpression(</a:t>
            </a:r>
            <a:endParaRPr lang="it-IT" sz="1200" dirty="0">
              <a:latin typeface="Courier New" pitchFamily="49" charset="0"/>
            </a:endParaRPr>
          </a:p>
          <a:p>
            <a:r>
              <a:rPr lang="it-IT" sz="1200" dirty="0">
                <a:latin typeface="Courier New" pitchFamily="49" charset="0"/>
              </a:rPr>
              <a:t>    </a:t>
            </a:r>
            <a:r>
              <a:rPr lang="it-IT" sz="1200" dirty="0" smtClean="0">
                <a:latin typeface="Courier New" pitchFamily="49" charset="0"/>
              </a:rPr>
              <a:t>new BinaryExpression(</a:t>
            </a:r>
            <a:endParaRPr lang="it-IT" sz="1200" dirty="0">
              <a:latin typeface="Courier New" pitchFamily="49" charset="0"/>
            </a:endParaRPr>
          </a:p>
          <a:p>
            <a:r>
              <a:rPr lang="it-IT" sz="1200" dirty="0">
                <a:latin typeface="Courier New" pitchFamily="49" charset="0"/>
              </a:rPr>
              <a:t>      ParameterExpression(“value”)</a:t>
            </a:r>
          </a:p>
          <a:p>
            <a:r>
              <a:rPr lang="it-IT" sz="1200" dirty="0">
                <a:latin typeface="Courier New" pitchFamily="49" charset="0"/>
              </a:rPr>
              <a:t>      ConstantExpression(2</a:t>
            </a:r>
            <a:r>
              <a:rPr lang="it-IT" sz="1200" dirty="0" smtClean="0">
                <a:latin typeface="Courier New" pitchFamily="49" charset="0"/>
              </a:rPr>
              <a:t>)</a:t>
            </a:r>
          </a:p>
          <a:p>
            <a:r>
              <a:rPr lang="it-IT" sz="1200" dirty="0" smtClean="0">
                <a:latin typeface="Courier New" pitchFamily="49" charset="0"/>
              </a:rPr>
              <a:t>    )</a:t>
            </a:r>
            <a:endParaRPr lang="it-IT" sz="1200" dirty="0">
              <a:latin typeface="Courier New" pitchFamily="49" charset="0"/>
            </a:endParaRPr>
          </a:p>
          <a:p>
            <a:r>
              <a:rPr lang="it-IT" sz="1200" dirty="0">
                <a:latin typeface="Courier New" pitchFamily="49" charset="0"/>
              </a:rPr>
              <a:t>    ConstantExpression(10</a:t>
            </a:r>
            <a:r>
              <a:rPr lang="it-IT" sz="1200" dirty="0" smtClean="0">
                <a:latin typeface="Courier New" pitchFamily="49" charset="0"/>
              </a:rPr>
              <a:t>)</a:t>
            </a:r>
          </a:p>
          <a:p>
            <a:r>
              <a:rPr lang="it-IT" sz="1200" dirty="0">
                <a:latin typeface="Courier New" pitchFamily="49" charset="0"/>
              </a:rPr>
              <a:t> </a:t>
            </a:r>
            <a:r>
              <a:rPr lang="it-IT" sz="1200" dirty="0" smtClean="0">
                <a:latin typeface="Courier New" pitchFamily="49" charset="0"/>
              </a:rPr>
              <a:t> )</a:t>
            </a:r>
          </a:p>
          <a:p>
            <a:r>
              <a:rPr lang="it-IT" sz="1200" dirty="0">
                <a:latin typeface="Courier New" pitchFamily="49" charset="0"/>
              </a:rPr>
              <a:t>)</a:t>
            </a:r>
            <a:endParaRPr lang="en-US" sz="1200" dirty="0">
              <a:latin typeface="Courier New" pitchFamily="49" charset="0"/>
            </a:endParaRPr>
          </a:p>
        </p:txBody>
      </p:sp>
      <p:sp>
        <p:nvSpPr>
          <p:cNvPr id="32775" name="Rectangle 6"/>
          <p:cNvSpPr>
            <a:spLocks noChangeArrowheads="1"/>
          </p:cNvSpPr>
          <p:nvPr/>
        </p:nvSpPr>
        <p:spPr bwMode="auto">
          <a:xfrm>
            <a:off x="539750" y="2420392"/>
            <a:ext cx="3527425" cy="28892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/>
          <a:p>
            <a:r>
              <a:rPr lang="it-IT" sz="1200">
                <a:latin typeface="Courier New" pitchFamily="49" charset="0"/>
              </a:rPr>
              <a:t>  Func&lt;int, int&gt; f = </a:t>
            </a:r>
            <a:endParaRPr lang="en-US" sz="1200">
              <a:latin typeface="Courier New" pitchFamily="49" charset="0"/>
            </a:endParaRPr>
          </a:p>
        </p:txBody>
      </p:sp>
      <p:sp>
        <p:nvSpPr>
          <p:cNvPr id="32776" name="Rectangle 7"/>
          <p:cNvSpPr>
            <a:spLocks noChangeArrowheads="1"/>
          </p:cNvSpPr>
          <p:nvPr/>
        </p:nvSpPr>
        <p:spPr bwMode="auto">
          <a:xfrm>
            <a:off x="4211638" y="2420392"/>
            <a:ext cx="3527425" cy="28892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/>
          <a:p>
            <a:r>
              <a:rPr lang="it-IT" sz="1200">
                <a:latin typeface="Courier New" pitchFamily="49" charset="0"/>
              </a:rPr>
              <a:t>  Expression&lt;Func&lt;int, int&gt;&gt; e = </a:t>
            </a:r>
            <a:endParaRPr lang="en-US" sz="1200">
              <a:latin typeface="Courier New" pitchFamily="49" charset="0"/>
            </a:endParaRPr>
          </a:p>
        </p:txBody>
      </p:sp>
      <p:sp>
        <p:nvSpPr>
          <p:cNvPr id="32777" name="Rectangle 8"/>
          <p:cNvSpPr>
            <a:spLocks noChangeArrowheads="1"/>
          </p:cNvSpPr>
          <p:nvPr/>
        </p:nvSpPr>
        <p:spPr bwMode="auto">
          <a:xfrm>
            <a:off x="2268538" y="1556792"/>
            <a:ext cx="3527425" cy="28892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/>
          <a:p>
            <a:pPr algn="ctr"/>
            <a:r>
              <a:rPr lang="it-IT" sz="1200">
                <a:latin typeface="Courier New" pitchFamily="49" charset="0"/>
              </a:rPr>
              <a:t>  value =&gt; (value + 2) * </a:t>
            </a:r>
            <a:r>
              <a:rPr lang="it-IT" sz="1200" smtClean="0">
                <a:latin typeface="Courier New" pitchFamily="49" charset="0"/>
              </a:rPr>
              <a:t>10</a:t>
            </a:r>
            <a:endParaRPr lang="en-US" sz="1200">
              <a:latin typeface="Courier New" pitchFamily="49" charset="0"/>
            </a:endParaRPr>
          </a:p>
        </p:txBody>
      </p:sp>
      <p:sp>
        <p:nvSpPr>
          <p:cNvPr id="32778" name="Line 9"/>
          <p:cNvSpPr>
            <a:spLocks noChangeShapeType="1"/>
          </p:cNvSpPr>
          <p:nvPr/>
        </p:nvSpPr>
        <p:spPr bwMode="auto">
          <a:xfrm flipH="1">
            <a:off x="2555875" y="1699667"/>
            <a:ext cx="360363" cy="8651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cs-CZ"/>
          </a:p>
        </p:txBody>
      </p:sp>
      <p:sp>
        <p:nvSpPr>
          <p:cNvPr id="32779" name="Line 10"/>
          <p:cNvSpPr>
            <a:spLocks noChangeShapeType="1"/>
          </p:cNvSpPr>
          <p:nvPr/>
        </p:nvSpPr>
        <p:spPr bwMode="auto">
          <a:xfrm>
            <a:off x="5292725" y="1699667"/>
            <a:ext cx="2087563" cy="8651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cs-CZ"/>
          </a:p>
        </p:txBody>
      </p:sp>
      <p:sp>
        <p:nvSpPr>
          <p:cNvPr id="32780" name="Line 11"/>
          <p:cNvSpPr>
            <a:spLocks noChangeShapeType="1"/>
          </p:cNvSpPr>
          <p:nvPr/>
        </p:nvSpPr>
        <p:spPr bwMode="auto">
          <a:xfrm>
            <a:off x="2195513" y="2707730"/>
            <a:ext cx="0" cy="5762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cs-CZ"/>
          </a:p>
        </p:txBody>
      </p:sp>
      <p:sp>
        <p:nvSpPr>
          <p:cNvPr id="32781" name="Line 12"/>
          <p:cNvSpPr>
            <a:spLocks noChangeShapeType="1"/>
          </p:cNvSpPr>
          <p:nvPr/>
        </p:nvSpPr>
        <p:spPr bwMode="auto">
          <a:xfrm>
            <a:off x="6011863" y="2707730"/>
            <a:ext cx="0" cy="5762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cs-CZ"/>
          </a:p>
        </p:txBody>
      </p:sp>
      <p:sp>
        <p:nvSpPr>
          <p:cNvPr id="13" name="Rectangle 7"/>
          <p:cNvSpPr>
            <a:spLocks noChangeArrowheads="1"/>
          </p:cNvSpPr>
          <p:nvPr/>
        </p:nvSpPr>
        <p:spPr bwMode="auto">
          <a:xfrm>
            <a:off x="3852863" y="5517232"/>
            <a:ext cx="3527425" cy="504056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/>
          <a:lstStyle/>
          <a:p>
            <a:r>
              <a:rPr lang="it-IT" sz="1200" dirty="0">
                <a:latin typeface="Courier New" pitchFamily="49" charset="0"/>
              </a:rPr>
              <a:t>  </a:t>
            </a:r>
            <a:r>
              <a:rPr lang="it-IT" sz="1200" b="1" dirty="0" smtClean="0">
                <a:latin typeface="Courier New" pitchFamily="49" charset="0"/>
              </a:rPr>
              <a:t>f = e.Compile();</a:t>
            </a:r>
            <a:r>
              <a:rPr lang="it-IT" sz="1200" dirty="0" smtClean="0">
                <a:latin typeface="Courier New" pitchFamily="49" charset="0"/>
              </a:rPr>
              <a:t> </a:t>
            </a:r>
            <a:endParaRPr lang="en-US" sz="1200" dirty="0">
              <a:latin typeface="Courier New" pitchFamily="49" charset="0"/>
            </a:endParaRPr>
          </a:p>
        </p:txBody>
      </p:sp>
      <p:sp>
        <p:nvSpPr>
          <p:cNvPr id="16" name="Line 12"/>
          <p:cNvSpPr>
            <a:spLocks noChangeShapeType="1"/>
          </p:cNvSpPr>
          <p:nvPr/>
        </p:nvSpPr>
        <p:spPr bwMode="auto">
          <a:xfrm flipH="1">
            <a:off x="4572000" y="4725144"/>
            <a:ext cx="216024" cy="951756"/>
          </a:xfrm>
          <a:prstGeom prst="line">
            <a:avLst/>
          </a:prstGeom>
          <a:ln>
            <a:headEnd/>
            <a:tailEnd type="triangl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endParaRPr lang="cs-CZ"/>
          </a:p>
        </p:txBody>
      </p:sp>
      <p:sp>
        <p:nvSpPr>
          <p:cNvPr id="17" name="Line 12"/>
          <p:cNvSpPr>
            <a:spLocks noChangeShapeType="1"/>
          </p:cNvSpPr>
          <p:nvPr/>
        </p:nvSpPr>
        <p:spPr bwMode="auto">
          <a:xfrm flipH="1" flipV="1">
            <a:off x="2555873" y="4725144"/>
            <a:ext cx="2444752" cy="951756"/>
          </a:xfrm>
          <a:prstGeom prst="line">
            <a:avLst/>
          </a:prstGeom>
          <a:ln>
            <a:headEnd/>
            <a:tailEnd type="triangl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endParaRPr lang="cs-CZ"/>
          </a:p>
        </p:txBody>
      </p:sp>
      <p:sp>
        <p:nvSpPr>
          <p:cNvPr id="18" name="Zaoblený obdélník 17"/>
          <p:cNvSpPr/>
          <p:nvPr/>
        </p:nvSpPr>
        <p:spPr>
          <a:xfrm>
            <a:off x="1403648" y="2852936"/>
            <a:ext cx="1512168" cy="21602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 smtClean="0"/>
              <a:t>Compile time generation</a:t>
            </a:r>
            <a:endParaRPr lang="cs-CZ" sz="1000" dirty="0"/>
          </a:p>
        </p:txBody>
      </p:sp>
      <p:sp>
        <p:nvSpPr>
          <p:cNvPr id="19" name="Zaoblený obdélník 18"/>
          <p:cNvSpPr/>
          <p:nvPr/>
        </p:nvSpPr>
        <p:spPr>
          <a:xfrm>
            <a:off x="5220072" y="2852936"/>
            <a:ext cx="1512168" cy="21602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 smtClean="0"/>
              <a:t>Compile time generation</a:t>
            </a:r>
            <a:endParaRPr lang="cs-CZ" sz="1000" dirty="0"/>
          </a:p>
        </p:txBody>
      </p:sp>
      <p:sp>
        <p:nvSpPr>
          <p:cNvPr id="20" name="Zaoblený obdélník 19"/>
          <p:cNvSpPr/>
          <p:nvPr/>
        </p:nvSpPr>
        <p:spPr>
          <a:xfrm>
            <a:off x="2483768" y="5120668"/>
            <a:ext cx="1512168" cy="216024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 smtClean="0"/>
              <a:t>Runtime time generation</a:t>
            </a:r>
            <a:endParaRPr lang="cs-CZ" sz="1000" dirty="0"/>
          </a:p>
        </p:txBody>
      </p:sp>
      <p:sp>
        <p:nvSpPr>
          <p:cNvPr id="21" name="Rectangle 4"/>
          <p:cNvSpPr>
            <a:spLocks noChangeArrowheads="1"/>
          </p:cNvSpPr>
          <p:nvPr/>
        </p:nvSpPr>
        <p:spPr bwMode="auto">
          <a:xfrm>
            <a:off x="468710" y="6165304"/>
            <a:ext cx="3600450" cy="43204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/>
          <a:p>
            <a:pPr algn="ctr"/>
            <a:r>
              <a:rPr lang="it-IT" sz="1200" dirty="0" smtClean="0">
                <a:latin typeface="Courier New" pitchFamily="49" charset="0"/>
              </a:rPr>
              <a:t>machine code (e.g. x86)</a:t>
            </a:r>
          </a:p>
          <a:p>
            <a:pPr algn="ctr"/>
            <a:r>
              <a:rPr lang="it-IT" sz="1200" dirty="0" smtClean="0">
                <a:latin typeface="+mn-lt"/>
              </a:rPr>
              <a:t>(code actually executed by real CPU)</a:t>
            </a:r>
            <a:endParaRPr lang="en-US" sz="1200" dirty="0">
              <a:latin typeface="+mn-lt"/>
            </a:endParaRPr>
          </a:p>
        </p:txBody>
      </p:sp>
      <p:sp>
        <p:nvSpPr>
          <p:cNvPr id="22" name="Line 11"/>
          <p:cNvSpPr>
            <a:spLocks noChangeShapeType="1"/>
          </p:cNvSpPr>
          <p:nvPr/>
        </p:nvSpPr>
        <p:spPr bwMode="auto">
          <a:xfrm>
            <a:off x="1043608" y="5228680"/>
            <a:ext cx="0" cy="93662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cs-CZ"/>
          </a:p>
        </p:txBody>
      </p:sp>
      <p:sp>
        <p:nvSpPr>
          <p:cNvPr id="23" name="Zaoblený obdélník 22"/>
          <p:cNvSpPr/>
          <p:nvPr/>
        </p:nvSpPr>
        <p:spPr>
          <a:xfrm>
            <a:off x="143508" y="5805264"/>
            <a:ext cx="2016224" cy="216024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 smtClean="0"/>
              <a:t>Runtime time generation by JIT</a:t>
            </a:r>
            <a:endParaRPr lang="cs-CZ" sz="1000" dirty="0"/>
          </a:p>
        </p:txBody>
      </p:sp>
    </p:spTree>
    <p:extLst>
      <p:ext uri="{BB962C8B-B14F-4D97-AF65-F5344CB8AC3E}">
        <p14:creationId xmlns:p14="http://schemas.microsoft.com/office/powerpoint/2010/main" val="3807977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3S template">
  <a:themeElements>
    <a:clrScheme name="D3S slides color scheme">
      <a:dk1>
        <a:sysClr val="windowText" lastClr="000000"/>
      </a:dk1>
      <a:lt1>
        <a:srgbClr val="FFFFFF"/>
      </a:lt1>
      <a:dk2>
        <a:srgbClr val="7F7F7F"/>
      </a:dk2>
      <a:lt2>
        <a:srgbClr val="F2F2F2"/>
      </a:lt2>
      <a:accent1>
        <a:srgbClr val="00B0F0"/>
      </a:accent1>
      <a:accent2>
        <a:srgbClr val="F79646"/>
      </a:accent2>
      <a:accent3>
        <a:srgbClr val="4BACC6"/>
      </a:accent3>
      <a:accent4>
        <a:srgbClr val="9BBB59"/>
      </a:accent4>
      <a:accent5>
        <a:srgbClr val="C0504D"/>
      </a:accent5>
      <a:accent6>
        <a:srgbClr val="800080"/>
      </a:accent6>
      <a:hlink>
        <a:srgbClr val="00B0F0"/>
      </a:hlink>
      <a:folHlink>
        <a:srgbClr val="4F81BD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sady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D3S template</Template>
  <TotalTime>30850</TotalTime>
  <Words>846</Words>
  <Application>Microsoft Office PowerPoint</Application>
  <PresentationFormat>Předvádění na obrazovce (4:3)</PresentationFormat>
  <Paragraphs>377</Paragraphs>
  <Slides>19</Slides>
  <Notes>15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19</vt:i4>
      </vt:variant>
    </vt:vector>
  </HeadingPairs>
  <TitlesOfParts>
    <vt:vector size="20" baseType="lpstr">
      <vt:lpstr>D3S template</vt:lpstr>
      <vt:lpstr>Advanced .NET Programming I 8th Lecture</vt:lpstr>
      <vt:lpstr>Reflection</vt:lpstr>
      <vt:lpstr>Reflection Class Hierarchy</vt:lpstr>
      <vt:lpstr>Class Type</vt:lpstr>
      <vt:lpstr>Example: Handling plug-ins</vt:lpstr>
      <vt:lpstr>Attributes with Parameters</vt:lpstr>
      <vt:lpstr>AttributeUsage</vt:lpstr>
      <vt:lpstr>Defining Your Own Attributes</vt:lpstr>
      <vt:lpstr>Reflection Example</vt:lpstr>
      <vt:lpstr>Reflection Example</vt:lpstr>
      <vt:lpstr>Reflection: Accessing Private Fields</vt:lpstr>
      <vt:lpstr>Reflection: Accessing Private Fields</vt:lpstr>
      <vt:lpstr>MEF</vt:lpstr>
      <vt:lpstr>Lambda Expressions as Delegates</vt:lpstr>
      <vt:lpstr>Lambda Expressions as Expression Trees</vt:lpstr>
      <vt:lpstr>Expression Trees</vt:lpstr>
      <vt:lpstr>Expression Trees and LINQ</vt:lpstr>
      <vt:lpstr>Lambda Expressions as Expression Trees</vt:lpstr>
      <vt:lpstr>Expression Trees to Dynamic Methods (via Implicit Reflection.Emit)</vt:lpstr>
    </vt:vector>
  </TitlesOfParts>
  <Company>Sharewood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Classes</dc:title>
  <dc:creator>Pavel Ježek</dc:creator>
  <cp:lastModifiedBy>Pavel Ježek</cp:lastModifiedBy>
  <cp:revision>214</cp:revision>
  <dcterms:created xsi:type="dcterms:W3CDTF">2006-10-10T18:27:24Z</dcterms:created>
  <dcterms:modified xsi:type="dcterms:W3CDTF">2018-04-10T17:12:52Z</dcterms:modified>
</cp:coreProperties>
</file>